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9"/>
  </p:notesMasterIdLst>
  <p:sldIdLst>
    <p:sldId id="261" r:id="rId2"/>
    <p:sldId id="289" r:id="rId3"/>
    <p:sldId id="260" r:id="rId4"/>
    <p:sldId id="313" r:id="rId5"/>
    <p:sldId id="279" r:id="rId6"/>
    <p:sldId id="319" r:id="rId7"/>
    <p:sldId id="325" r:id="rId8"/>
    <p:sldId id="324" r:id="rId9"/>
    <p:sldId id="326" r:id="rId10"/>
    <p:sldId id="316" r:id="rId11"/>
    <p:sldId id="317" r:id="rId12"/>
    <p:sldId id="264" r:id="rId13"/>
    <p:sldId id="320" r:id="rId14"/>
    <p:sldId id="321" r:id="rId15"/>
    <p:sldId id="314" r:id="rId16"/>
    <p:sldId id="323" r:id="rId17"/>
    <p:sldId id="259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BFE2F3"/>
    <a:srgbClr val="C31823"/>
    <a:srgbClr val="C9151E"/>
    <a:srgbClr val="E9CBBC"/>
    <a:srgbClr val="E0A487"/>
    <a:srgbClr val="D97C5B"/>
    <a:srgbClr val="CC141E"/>
    <a:srgbClr val="D05035"/>
    <a:srgbClr val="C81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27" autoAdjust="0"/>
    <p:restoredTop sz="94785" autoAdjust="0"/>
  </p:normalViewPr>
  <p:slideViewPr>
    <p:cSldViewPr snapToGrid="0">
      <p:cViewPr>
        <p:scale>
          <a:sx n="122" d="100"/>
          <a:sy n="122" d="100"/>
        </p:scale>
        <p:origin x="363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16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12069\Desktop\&#22522;&#20110;Kinect2.0&#30340;&#19977;&#32500;&#24037;&#20214;&#35782;&#21035;&#25216;&#26415;&#24320;&#21457;&#36827;&#24230;gant&#22270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基于</a:t>
            </a:r>
            <a:r>
              <a:rPr lang="en-US" altLang="zh-CN"/>
              <a:t>Kinect2.0</a:t>
            </a:r>
            <a:r>
              <a:rPr lang="zh-CN" altLang="en-US"/>
              <a:t>的三维工件识别技术开发进度</a:t>
            </a:r>
            <a:r>
              <a:rPr lang="en-US" altLang="zh-CN"/>
              <a:t>gant</a:t>
            </a:r>
            <a:r>
              <a:rPr lang="zh-CN" altLang="en-US"/>
              <a:t>图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开始时间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查阅文献，了解研究进展</c:v>
                </c:pt>
                <c:pt idx="1">
                  <c:v>使用kinect获取图片素材</c:v>
                </c:pt>
                <c:pt idx="2">
                  <c:v>图片预处理</c:v>
                </c:pt>
                <c:pt idx="3">
                  <c:v>图片特征提取</c:v>
                </c:pt>
                <c:pt idx="4">
                  <c:v>工件姿态信息提取</c:v>
                </c:pt>
                <c:pt idx="5">
                  <c:v>算法验证与改进</c:v>
                </c:pt>
                <c:pt idx="6">
                  <c:v>机械手控制算法</c:v>
                </c:pt>
                <c:pt idx="7">
                  <c:v>论文与报告撰写</c:v>
                </c:pt>
              </c:strCache>
            </c:strRef>
          </c:cat>
          <c:val>
            <c:numRef>
              <c:f>Sheet1!$B$2:$B$9</c:f>
              <c:numCache>
                <c:formatCode>m/d/yyyy</c:formatCode>
                <c:ptCount val="8"/>
                <c:pt idx="0">
                  <c:v>43082</c:v>
                </c:pt>
                <c:pt idx="1">
                  <c:v>43157</c:v>
                </c:pt>
                <c:pt idx="2">
                  <c:v>43157</c:v>
                </c:pt>
                <c:pt idx="3">
                  <c:v>43171</c:v>
                </c:pt>
                <c:pt idx="4">
                  <c:v>43171</c:v>
                </c:pt>
                <c:pt idx="5">
                  <c:v>43206</c:v>
                </c:pt>
                <c:pt idx="6">
                  <c:v>43199</c:v>
                </c:pt>
                <c:pt idx="7">
                  <c:v>43241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E4-4CEE-A174-C6453286EA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持续时间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查阅文献，了解研究进展</c:v>
                </c:pt>
                <c:pt idx="1">
                  <c:v>使用kinect获取图片素材</c:v>
                </c:pt>
                <c:pt idx="2">
                  <c:v>图片预处理</c:v>
                </c:pt>
                <c:pt idx="3">
                  <c:v>图片特征提取</c:v>
                </c:pt>
                <c:pt idx="4">
                  <c:v>工件姿态信息提取</c:v>
                </c:pt>
                <c:pt idx="5">
                  <c:v>算法验证与改进</c:v>
                </c:pt>
                <c:pt idx="6">
                  <c:v>机械手控制算法</c:v>
                </c:pt>
                <c:pt idx="7">
                  <c:v>论文与报告撰写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14</c:v>
                </c:pt>
                <c:pt idx="1">
                  <c:v>14</c:v>
                </c:pt>
                <c:pt idx="2">
                  <c:v>14</c:v>
                </c:pt>
                <c:pt idx="3">
                  <c:v>28</c:v>
                </c:pt>
                <c:pt idx="4">
                  <c:v>28</c:v>
                </c:pt>
                <c:pt idx="5">
                  <c:v>35</c:v>
                </c:pt>
                <c:pt idx="6">
                  <c:v>42</c:v>
                </c:pt>
                <c:pt idx="7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E4-4CEE-A174-C6453286EA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016222624"/>
        <c:axId val="-1016220992"/>
      </c:barChart>
      <c:catAx>
        <c:axId val="-101622262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016220992"/>
        <c:crosses val="autoZero"/>
        <c:auto val="1"/>
        <c:lblAlgn val="ctr"/>
        <c:lblOffset val="100"/>
        <c:noMultiLvlLbl val="0"/>
      </c:catAx>
      <c:valAx>
        <c:axId val="-1016220992"/>
        <c:scaling>
          <c:orientation val="minMax"/>
          <c:min val="43082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01622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FE78F-58BC-423A-A341-D0065C580108}" type="datetimeFigureOut">
              <a:rPr lang="zh-CN" altLang="en-US" smtClean="0"/>
              <a:t>2017/12/28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4B1CD8-9F96-4F1D-A5B8-2D9E0ECCEB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543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此页可以删除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B1CD8-9F96-4F1D-A5B8-2D9E0ECCEB3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780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0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4070056"/>
            <a:ext cx="7886700" cy="89951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1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28650" y="5034519"/>
            <a:ext cx="7886700" cy="604299"/>
          </a:xfrm>
        </p:spPr>
        <p:txBody>
          <a:bodyPr anchor="ctr">
            <a:noAutofit/>
          </a:bodyPr>
          <a:lstStyle>
            <a:lvl1pPr algn="ctr">
              <a:defRPr lang="zh-CN" altLang="en-US" sz="28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/>
              <a:t>单击以编辑母版副标题样式</a:t>
            </a: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3" y="975600"/>
            <a:ext cx="8556169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两栏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5" y="313200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t>‹#›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3" y="975600"/>
            <a:ext cx="8566445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对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4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对比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4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单击此处编辑标题</a:t>
            </a:r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5" y="313200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2546"/>
            <a:ext cx="9144000" cy="27965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91" y="4211593"/>
            <a:ext cx="3021843" cy="7999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0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9123" y="4006448"/>
            <a:ext cx="8325019" cy="11141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1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69124" y="5245246"/>
            <a:ext cx="5820358" cy="468179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32"/>
            <a:ext cx="9144000" cy="3931920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0" y="389378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69124" y="5815087"/>
            <a:ext cx="4159250" cy="4990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单击此处添加日期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3" y="6100771"/>
            <a:ext cx="1958547" cy="5184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850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accent1"/>
                </a:solidFill>
                <a:effectLst>
                  <a:glow rad="25400">
                    <a:srgbClr val="BFE2F3"/>
                  </a:glo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0411"/>
            <a:ext cx="9144000" cy="5181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quarter" idx="10" hasCustomPrompt="1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quarter" idx="10" hasCustomPrompt="1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" name="文本框 8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灯片编号占位符 5"/>
          <p:cNvSpPr txBox="1"/>
          <p:nvPr userDrawn="1"/>
        </p:nvSpPr>
        <p:spPr>
          <a:xfrm>
            <a:off x="8697600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纯标题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文本框 9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5"/>
          <p:cNvSpPr txBox="1"/>
          <p:nvPr userDrawn="1"/>
        </p:nvSpPr>
        <p:spPr>
          <a:xfrm>
            <a:off x="8696565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518"/>
            <a:ext cx="9144000" cy="3368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空白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5" y="175414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97600" y="313200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1703B59-C883-4B8B-974E-AFB30A6C43A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863"/>
          </a:xfrm>
          <a:prstGeom prst="rect">
            <a:avLst/>
          </a:prstGeom>
        </p:spPr>
      </p:pic>
      <p:sp>
        <p:nvSpPr>
          <p:cNvPr id="5" name="标题 1"/>
          <p:cNvSpPr txBox="1"/>
          <p:nvPr userDrawn="1"/>
        </p:nvSpPr>
        <p:spPr>
          <a:xfrm>
            <a:off x="323850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tx2"/>
                </a:solidFill>
                <a:effectLst>
                  <a:glow rad="25400">
                    <a:srgbClr val="BFE2F3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accent1"/>
                </a:solidFill>
              </a:rPr>
              <a:t>单击此处编辑母版标题样式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413468" y="807632"/>
            <a:ext cx="8340421" cy="5865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rgbClr val="C91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28650" y="4761571"/>
            <a:ext cx="7886700" cy="89951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基于Kinect2.0的三维工件识别技术开发</a:t>
            </a:r>
            <a:b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开题答辩</a:t>
            </a:r>
          </a:p>
        </p:txBody>
      </p:sp>
      <p:sp>
        <p:nvSpPr>
          <p:cNvPr id="5" name="文本占位符 5"/>
          <p:cNvSpPr>
            <a:spLocks noGrp="1"/>
          </p:cNvSpPr>
          <p:nvPr/>
        </p:nvSpPr>
        <p:spPr>
          <a:xfrm>
            <a:off x="3697605" y="6268085"/>
            <a:ext cx="1772285" cy="4991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2017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项目背景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05" y="2515235"/>
            <a:ext cx="4150360" cy="2511425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/>
        </p:nvGraphicFramePr>
        <p:xfrm>
          <a:off x="5290820" y="2411730"/>
          <a:ext cx="2884805" cy="2717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4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传统人工分拣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C00000"/>
                          </a:solidFill>
                        </a:rPr>
                        <a:t>效率低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C00000"/>
                          </a:solidFill>
                        </a:rPr>
                        <a:t>成本高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C00000"/>
                          </a:solidFill>
                        </a:rPr>
                        <a:t>风险大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>
                          <a:solidFill>
                            <a:srgbClr val="C00000"/>
                          </a:solidFill>
                          <a:sym typeface="+mn-ea"/>
                        </a:rPr>
                        <a:t>一些特殊的高温、粉尘环境下难以作业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项目背景</a:t>
            </a:r>
          </a:p>
        </p:txBody>
      </p:sp>
      <p:graphicFrame>
        <p:nvGraphicFramePr>
          <p:cNvPr id="6" name="表格 5"/>
          <p:cNvGraphicFramePr/>
          <p:nvPr/>
        </p:nvGraphicFramePr>
        <p:xfrm>
          <a:off x="5290820" y="2411730"/>
          <a:ext cx="2884805" cy="2717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4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机械人分拣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C00000"/>
                          </a:solidFill>
                        </a:rPr>
                        <a:t>效率高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C00000"/>
                          </a:solidFill>
                        </a:rPr>
                        <a:t>成本低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C00000"/>
                          </a:solidFill>
                        </a:rPr>
                        <a:t>风险小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94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>
                          <a:solidFill>
                            <a:srgbClr val="C00000"/>
                          </a:solidFill>
                          <a:sym typeface="+mn-ea"/>
                        </a:rPr>
                        <a:t>能适应高温高压的恶劣环境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b="6181"/>
          <a:stretch>
            <a:fillRect/>
          </a:stretch>
        </p:blipFill>
        <p:spPr>
          <a:xfrm>
            <a:off x="625475" y="2171065"/>
            <a:ext cx="4163060" cy="31997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文献综述：国际研究进展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BDE7FC-037B-45BD-8D67-5F3526018F40}"/>
              </a:ext>
            </a:extLst>
          </p:cNvPr>
          <p:cNvSpPr/>
          <p:nvPr/>
        </p:nvSpPr>
        <p:spPr>
          <a:xfrm>
            <a:off x="289168" y="1712240"/>
            <a:ext cx="87532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》</a:t>
            </a:r>
            <a:r>
              <a:rPr lang="zh-CN" altLang="en-US" dirty="0">
                <a:solidFill>
                  <a:srgbClr val="FF0000"/>
                </a:solidFill>
              </a:rPr>
              <a:t>日本</a:t>
            </a:r>
            <a:r>
              <a:rPr lang="zh-CN" altLang="en-US" b="1" dirty="0">
                <a:solidFill>
                  <a:srgbClr val="FF0000"/>
                </a:solidFill>
              </a:rPr>
              <a:t>弧焊机器人焊缝跟踪控制系统。</a:t>
            </a:r>
            <a:r>
              <a:rPr lang="zh-CN" altLang="en-US" dirty="0"/>
              <a:t>利用 CCD相机传感技术，辅以神经网络技术用来处理得到的焊缝图像，可以高效的进行后续的焊缝形状跟踪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BB00A6-8691-470B-A740-E8EDBF51D0CD}"/>
              </a:ext>
            </a:extLst>
          </p:cNvPr>
          <p:cNvSpPr/>
          <p:nvPr/>
        </p:nvSpPr>
        <p:spPr>
          <a:xfrm>
            <a:off x="289168" y="2731421"/>
            <a:ext cx="7995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》</a:t>
            </a:r>
            <a:r>
              <a:rPr lang="zh-CN" altLang="en-US" dirty="0"/>
              <a:t>澳大利亚 Western 大学研制开发的的</a:t>
            </a:r>
            <a:r>
              <a:rPr lang="zh-CN" altLang="en-US" b="1" dirty="0">
                <a:solidFill>
                  <a:srgbClr val="FF0000"/>
                </a:solidFill>
              </a:rPr>
              <a:t>三维空间码垛机器人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96B1A3-15E7-475B-8CAF-A493FFFA24A2}"/>
              </a:ext>
            </a:extLst>
          </p:cNvPr>
          <p:cNvSpPr/>
          <p:nvPr/>
        </p:nvSpPr>
        <p:spPr>
          <a:xfrm>
            <a:off x="334290" y="3536575"/>
            <a:ext cx="84754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》</a:t>
            </a:r>
            <a:r>
              <a:rPr lang="zh-CN" altLang="en-US" b="1" dirty="0">
                <a:solidFill>
                  <a:srgbClr val="FF0000"/>
                </a:solidFill>
              </a:rPr>
              <a:t>瑞士 SIG 公司研制开发的并联机器人 XR22。</a:t>
            </a:r>
            <a:r>
              <a:rPr lang="zh-CN" altLang="en-US" dirty="0"/>
              <a:t>是一类可应用于流水输送线上搬运的工业机器人 ，也是通过与机器视觉的结合，实现对流水输送线上的多种型号产品进行抓取，从而有序的将产品放入指定的位置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63418-C544-44BC-9720-B6A0C8BED2CD}"/>
              </a:ext>
            </a:extLst>
          </p:cNvPr>
          <p:cNvSpPr/>
          <p:nvPr/>
        </p:nvSpPr>
        <p:spPr>
          <a:xfrm>
            <a:off x="334289" y="4784859"/>
            <a:ext cx="86690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》</a:t>
            </a:r>
            <a:r>
              <a:rPr lang="zh-CN" altLang="en-US" b="1" dirty="0">
                <a:solidFill>
                  <a:srgbClr val="FF0000"/>
                </a:solidFill>
              </a:rPr>
              <a:t>日本 Fanuc 公司研制开发的超快双臂工业机器人系统。</a:t>
            </a:r>
            <a:r>
              <a:rPr lang="zh-CN" altLang="en-US" dirty="0"/>
              <a:t>由两个 M-430i A机器人组成，配有机器视觉跟踪功能，针对于食品和药品的工业流水线，可 24 小时连续不间断工作，并且效率可达 120 件/分钟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A45F9-7C9F-451B-8FB1-66FF2B209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文献综述：国内研究进展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149AAD-A10A-4A29-86EF-063739B61C4F}"/>
              </a:ext>
            </a:extLst>
          </p:cNvPr>
          <p:cNvSpPr/>
          <p:nvPr/>
        </p:nvSpPr>
        <p:spPr>
          <a:xfrm>
            <a:off x="390768" y="1841809"/>
            <a:ext cx="86047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》</a:t>
            </a:r>
            <a:r>
              <a:rPr lang="zh-CN" altLang="en-US" dirty="0"/>
              <a:t>清华大学的潘际銮院士、陈强教授和何方殿教授等人联合提出的一种</a:t>
            </a:r>
            <a:r>
              <a:rPr lang="zh-CN" altLang="en-US" b="1" dirty="0">
                <a:solidFill>
                  <a:srgbClr val="FF0000"/>
                </a:solidFill>
              </a:rPr>
              <a:t>基于焊缝 CCD 图像模式特征的焊缝轨迹识别的新算法</a:t>
            </a:r>
            <a:r>
              <a:rPr lang="zh-CN" altLang="en-US" dirty="0"/>
              <a:t>。可以</a:t>
            </a:r>
            <a:r>
              <a:rPr lang="zh-CN" altLang="en-US" b="1" dirty="0">
                <a:solidFill>
                  <a:srgbClr val="FF0000"/>
                </a:solidFill>
              </a:rPr>
              <a:t>实现对焊缝的精确识别与跟踪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EC15ED-A82F-4E01-B246-B13204D793B7}"/>
              </a:ext>
            </a:extLst>
          </p:cNvPr>
          <p:cNvSpPr/>
          <p:nvPr/>
        </p:nvSpPr>
        <p:spPr>
          <a:xfrm>
            <a:off x="390768" y="2828835"/>
            <a:ext cx="82725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》</a:t>
            </a:r>
            <a:r>
              <a:rPr lang="zh-CN" altLang="en-US" dirty="0"/>
              <a:t>东北大学研制开发的</a:t>
            </a:r>
            <a:r>
              <a:rPr lang="zh-CN" altLang="en-US" b="1" dirty="0">
                <a:solidFill>
                  <a:srgbClr val="FF0000"/>
                </a:solidFill>
              </a:rPr>
              <a:t>用于脑外科手术的视觉定位手术机器人系统</a:t>
            </a:r>
            <a:r>
              <a:rPr lang="zh-CN" altLang="en-US" dirty="0"/>
              <a:t>，可以运用视觉引导、机器人技术和医学影像三维重建技术，帮助医生进行复杂的脑外科手术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B46BE9-9FF9-4EE0-B053-8F951A2DD6B0}"/>
              </a:ext>
            </a:extLst>
          </p:cNvPr>
          <p:cNvSpPr/>
          <p:nvPr/>
        </p:nvSpPr>
        <p:spPr>
          <a:xfrm>
            <a:off x="432444" y="3768749"/>
            <a:ext cx="81996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》</a:t>
            </a:r>
            <a:r>
              <a:rPr lang="zh-CN" altLang="en-US" dirty="0"/>
              <a:t>阳新松机器人研究院研制开发的</a:t>
            </a:r>
            <a:r>
              <a:rPr lang="zh-CN" altLang="en-US" b="1" dirty="0">
                <a:solidFill>
                  <a:srgbClr val="FF0000"/>
                </a:solidFill>
              </a:rPr>
              <a:t>研磨抛光机器人系统</a:t>
            </a:r>
            <a:r>
              <a:rPr lang="zh-CN" altLang="en-US" dirty="0"/>
              <a:t>，利用领先的视觉测量与定位技术，能够依照不同的工件外观实现曲面透明壳体的 3D 模型构建，且能够确保曲面重建精度和运动机构的外部运动轨迹一致。 </a:t>
            </a:r>
          </a:p>
        </p:txBody>
      </p:sp>
    </p:spTree>
    <p:extLst>
      <p:ext uri="{BB962C8B-B14F-4D97-AF65-F5344CB8AC3E}">
        <p14:creationId xmlns:p14="http://schemas.microsoft.com/office/powerpoint/2010/main" val="470238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AAB7D3-4751-44D2-A64F-2D38741F44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6453" y="810731"/>
            <a:ext cx="3049588" cy="629137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b="1" dirty="0">
                <a:solidFill>
                  <a:srgbClr val="FF0000"/>
                </a:solidFill>
                <a:ea typeface="宋体" panose="02010600030101010101" pitchFamily="2" charset="-122"/>
              </a:rPr>
              <a:t>方案设计</a:t>
            </a:r>
            <a:endParaRPr lang="en-US" altLang="zh-CN" b="1" dirty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grpSp>
        <p:nvGrpSpPr>
          <p:cNvPr id="5" name="Group 18">
            <a:extLst>
              <a:ext uri="{FF2B5EF4-FFF2-40B4-BE49-F238E27FC236}">
                <a16:creationId xmlns:a16="http://schemas.microsoft.com/office/drawing/2014/main" id="{135F7C62-C6D7-4929-936F-BF44356576B2}"/>
              </a:ext>
            </a:extLst>
          </p:cNvPr>
          <p:cNvGrpSpPr>
            <a:grpSpLocks/>
          </p:cNvGrpSpPr>
          <p:nvPr/>
        </p:nvGrpSpPr>
        <p:grpSpPr bwMode="auto">
          <a:xfrm>
            <a:off x="1100871" y="3467346"/>
            <a:ext cx="1041400" cy="1052513"/>
            <a:chOff x="691" y="2077"/>
            <a:chExt cx="656" cy="663"/>
          </a:xfrm>
        </p:grpSpPr>
        <p:pic>
          <p:nvPicPr>
            <p:cNvPr id="6" name="Picture 19" descr="circuler_1">
              <a:extLst>
                <a:ext uri="{FF2B5EF4-FFF2-40B4-BE49-F238E27FC236}">
                  <a16:creationId xmlns:a16="http://schemas.microsoft.com/office/drawing/2014/main" id="{7C9A14D3-D5FB-4E51-99D0-A5A6F84F6E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691" y="2077"/>
              <a:ext cx="656" cy="6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Oval 20">
              <a:extLst>
                <a:ext uri="{FF2B5EF4-FFF2-40B4-BE49-F238E27FC236}">
                  <a16:creationId xmlns:a16="http://schemas.microsoft.com/office/drawing/2014/main" id="{3B9C803A-5A4D-425A-9AE0-089098C38F0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91" y="2077"/>
              <a:ext cx="652" cy="663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50000">
                  <a:schemeClr val="hlink">
                    <a:gamma/>
                    <a:tint val="22353"/>
                    <a:invGamma/>
                  </a:schemeClr>
                </a:gs>
                <a:gs pos="100000">
                  <a:schemeClr val="hlink"/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grpSp>
          <p:nvGrpSpPr>
            <p:cNvPr id="8" name="Group 21">
              <a:extLst>
                <a:ext uri="{FF2B5EF4-FFF2-40B4-BE49-F238E27FC236}">
                  <a16:creationId xmlns:a16="http://schemas.microsoft.com/office/drawing/2014/main" id="{75D53B45-C7E0-4BE6-9368-D2EE462DC5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7" y="2609"/>
              <a:ext cx="575" cy="110"/>
              <a:chOff x="3704" y="1872"/>
              <a:chExt cx="827" cy="156"/>
            </a:xfrm>
          </p:grpSpPr>
          <p:grpSp>
            <p:nvGrpSpPr>
              <p:cNvPr id="9" name="Group 22">
                <a:extLst>
                  <a:ext uri="{FF2B5EF4-FFF2-40B4-BE49-F238E27FC236}">
                    <a16:creationId xmlns:a16="http://schemas.microsoft.com/office/drawing/2014/main" id="{AE9CF5C5-86A6-46A6-B437-F068A51C31D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-1297425" flipH="1" flipV="1">
                <a:off x="3850" y="1872"/>
                <a:ext cx="681" cy="150"/>
                <a:chOff x="1565" y="2568"/>
                <a:chExt cx="1118" cy="279"/>
              </a:xfrm>
            </p:grpSpPr>
            <p:sp>
              <p:nvSpPr>
                <p:cNvPr id="15" name="AutoShape 23">
                  <a:extLst>
                    <a:ext uri="{FF2B5EF4-FFF2-40B4-BE49-F238E27FC236}">
                      <a16:creationId xmlns:a16="http://schemas.microsoft.com/office/drawing/2014/main" id="{940C3EEF-EB4C-4E8C-AB1C-3088AA6C40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16" name="AutoShape 24">
                  <a:extLst>
                    <a:ext uri="{FF2B5EF4-FFF2-40B4-BE49-F238E27FC236}">
                      <a16:creationId xmlns:a16="http://schemas.microsoft.com/office/drawing/2014/main" id="{B7201EF0-BEDC-4D7F-9159-253E850712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17" name="AutoShape 25">
                  <a:extLst>
                    <a:ext uri="{FF2B5EF4-FFF2-40B4-BE49-F238E27FC236}">
                      <a16:creationId xmlns:a16="http://schemas.microsoft.com/office/drawing/2014/main" id="{58581E72-6529-41E1-82C6-10F8AF1B71E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18" name="AutoShape 26">
                  <a:extLst>
                    <a:ext uri="{FF2B5EF4-FFF2-40B4-BE49-F238E27FC236}">
                      <a16:creationId xmlns:a16="http://schemas.microsoft.com/office/drawing/2014/main" id="{DF2C8AC2-2710-442D-A854-95448CE8750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</p:grpSp>
          <p:grpSp>
            <p:nvGrpSpPr>
              <p:cNvPr id="10" name="Group 27">
                <a:extLst>
                  <a:ext uri="{FF2B5EF4-FFF2-40B4-BE49-F238E27FC236}">
                    <a16:creationId xmlns:a16="http://schemas.microsoft.com/office/drawing/2014/main" id="{799D3973-8A69-41E0-B5A2-1E346BFA04C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56115" flipH="1" flipV="1">
                <a:off x="3704" y="1878"/>
                <a:ext cx="681" cy="150"/>
                <a:chOff x="1565" y="2568"/>
                <a:chExt cx="1118" cy="279"/>
              </a:xfrm>
            </p:grpSpPr>
            <p:sp>
              <p:nvSpPr>
                <p:cNvPr id="11" name="AutoShape 28">
                  <a:extLst>
                    <a:ext uri="{FF2B5EF4-FFF2-40B4-BE49-F238E27FC236}">
                      <a16:creationId xmlns:a16="http://schemas.microsoft.com/office/drawing/2014/main" id="{7F92B0CA-4CCC-414B-8158-EE8C9C685F2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12" name="AutoShape 29">
                  <a:extLst>
                    <a:ext uri="{FF2B5EF4-FFF2-40B4-BE49-F238E27FC236}">
                      <a16:creationId xmlns:a16="http://schemas.microsoft.com/office/drawing/2014/main" id="{75B51C55-A181-42EF-BBD1-D0613D618DE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13" name="AutoShape 30">
                  <a:extLst>
                    <a:ext uri="{FF2B5EF4-FFF2-40B4-BE49-F238E27FC236}">
                      <a16:creationId xmlns:a16="http://schemas.microsoft.com/office/drawing/2014/main" id="{900B9115-BE14-42A2-BE68-25E8D1C7EF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14" name="AutoShape 31">
                  <a:extLst>
                    <a:ext uri="{FF2B5EF4-FFF2-40B4-BE49-F238E27FC236}">
                      <a16:creationId xmlns:a16="http://schemas.microsoft.com/office/drawing/2014/main" id="{F3A72226-16B7-4B87-A0DF-91559F1CC0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</p:grpSp>
        </p:grpSp>
      </p:grpSp>
      <p:grpSp>
        <p:nvGrpSpPr>
          <p:cNvPr id="19" name="Group 32">
            <a:extLst>
              <a:ext uri="{FF2B5EF4-FFF2-40B4-BE49-F238E27FC236}">
                <a16:creationId xmlns:a16="http://schemas.microsoft.com/office/drawing/2014/main" id="{4649BC9B-C29D-48FA-8062-D1C1701493DE}"/>
              </a:ext>
            </a:extLst>
          </p:cNvPr>
          <p:cNvGrpSpPr>
            <a:grpSpLocks/>
          </p:cNvGrpSpPr>
          <p:nvPr/>
        </p:nvGrpSpPr>
        <p:grpSpPr bwMode="auto">
          <a:xfrm>
            <a:off x="3064608" y="3459409"/>
            <a:ext cx="1041400" cy="1052512"/>
            <a:chOff x="1928" y="2072"/>
            <a:chExt cx="656" cy="663"/>
          </a:xfrm>
        </p:grpSpPr>
        <p:pic>
          <p:nvPicPr>
            <p:cNvPr id="20" name="Picture 33" descr="circuler_1">
              <a:extLst>
                <a:ext uri="{FF2B5EF4-FFF2-40B4-BE49-F238E27FC236}">
                  <a16:creationId xmlns:a16="http://schemas.microsoft.com/office/drawing/2014/main" id="{3EAE4F65-4942-4B36-ABD2-69A9B28F17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1928" y="2072"/>
              <a:ext cx="656" cy="6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Oval 34">
              <a:extLst>
                <a:ext uri="{FF2B5EF4-FFF2-40B4-BE49-F238E27FC236}">
                  <a16:creationId xmlns:a16="http://schemas.microsoft.com/office/drawing/2014/main" id="{4AA0A42B-10AF-4C3E-B71D-96587A3E50E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928" y="2072"/>
              <a:ext cx="652" cy="663"/>
            </a:xfrm>
            <a:prstGeom prst="ellipse">
              <a:avLst/>
            </a:prstGeom>
            <a:gradFill rotWithShape="1">
              <a:gsLst>
                <a:gs pos="0">
                  <a:schemeClr val="accent2"/>
                </a:gs>
                <a:gs pos="50000">
                  <a:schemeClr val="accent2">
                    <a:gamma/>
                    <a:tint val="22353"/>
                    <a:invGamma/>
                  </a:schemeClr>
                </a:gs>
                <a:gs pos="100000">
                  <a:schemeClr val="accent2"/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grpSp>
          <p:nvGrpSpPr>
            <p:cNvPr id="22" name="Group 35">
              <a:extLst>
                <a:ext uri="{FF2B5EF4-FFF2-40B4-BE49-F238E27FC236}">
                  <a16:creationId xmlns:a16="http://schemas.microsoft.com/office/drawing/2014/main" id="{7CA73D16-55D5-4C45-B28E-DC39D0FBBAD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74" y="2604"/>
              <a:ext cx="575" cy="110"/>
              <a:chOff x="3704" y="1872"/>
              <a:chExt cx="827" cy="156"/>
            </a:xfrm>
          </p:grpSpPr>
          <p:grpSp>
            <p:nvGrpSpPr>
              <p:cNvPr id="23" name="Group 36">
                <a:extLst>
                  <a:ext uri="{FF2B5EF4-FFF2-40B4-BE49-F238E27FC236}">
                    <a16:creationId xmlns:a16="http://schemas.microsoft.com/office/drawing/2014/main" id="{95D58C4A-EDBB-4A80-8424-AEA93A11537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-1297425" flipH="1" flipV="1">
                <a:off x="3850" y="1872"/>
                <a:ext cx="681" cy="150"/>
                <a:chOff x="1565" y="2568"/>
                <a:chExt cx="1118" cy="279"/>
              </a:xfrm>
            </p:grpSpPr>
            <p:sp>
              <p:nvSpPr>
                <p:cNvPr id="29" name="AutoShape 37">
                  <a:extLst>
                    <a:ext uri="{FF2B5EF4-FFF2-40B4-BE49-F238E27FC236}">
                      <a16:creationId xmlns:a16="http://schemas.microsoft.com/office/drawing/2014/main" id="{38DB6E75-41AD-492A-9FD0-C636E945516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30" name="AutoShape 38">
                  <a:extLst>
                    <a:ext uri="{FF2B5EF4-FFF2-40B4-BE49-F238E27FC236}">
                      <a16:creationId xmlns:a16="http://schemas.microsoft.com/office/drawing/2014/main" id="{C2D798F8-D555-4FE3-829D-9CB5B9DC207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31" name="AutoShape 39">
                  <a:extLst>
                    <a:ext uri="{FF2B5EF4-FFF2-40B4-BE49-F238E27FC236}">
                      <a16:creationId xmlns:a16="http://schemas.microsoft.com/office/drawing/2014/main" id="{9EF942EA-85B7-4DEA-9653-D3963B4567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32" name="AutoShape 40">
                  <a:extLst>
                    <a:ext uri="{FF2B5EF4-FFF2-40B4-BE49-F238E27FC236}">
                      <a16:creationId xmlns:a16="http://schemas.microsoft.com/office/drawing/2014/main" id="{DF80211F-53AC-4285-BF8F-97BC607BAE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</p:grpSp>
          <p:grpSp>
            <p:nvGrpSpPr>
              <p:cNvPr id="24" name="Group 41">
                <a:extLst>
                  <a:ext uri="{FF2B5EF4-FFF2-40B4-BE49-F238E27FC236}">
                    <a16:creationId xmlns:a16="http://schemas.microsoft.com/office/drawing/2014/main" id="{EAB7DAA0-EBE7-489E-A827-DB304462EAB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56115" flipH="1" flipV="1">
                <a:off x="3704" y="1878"/>
                <a:ext cx="681" cy="150"/>
                <a:chOff x="1565" y="2568"/>
                <a:chExt cx="1118" cy="279"/>
              </a:xfrm>
            </p:grpSpPr>
            <p:sp>
              <p:nvSpPr>
                <p:cNvPr id="25" name="AutoShape 42">
                  <a:extLst>
                    <a:ext uri="{FF2B5EF4-FFF2-40B4-BE49-F238E27FC236}">
                      <a16:creationId xmlns:a16="http://schemas.microsoft.com/office/drawing/2014/main" id="{94A597F6-A4B7-4CAA-AFDA-E6ECB84F9B8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26" name="AutoShape 43">
                  <a:extLst>
                    <a:ext uri="{FF2B5EF4-FFF2-40B4-BE49-F238E27FC236}">
                      <a16:creationId xmlns:a16="http://schemas.microsoft.com/office/drawing/2014/main" id="{8FB0D0AA-E6C6-438E-9D0F-8331844A8C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27" name="AutoShape 44">
                  <a:extLst>
                    <a:ext uri="{FF2B5EF4-FFF2-40B4-BE49-F238E27FC236}">
                      <a16:creationId xmlns:a16="http://schemas.microsoft.com/office/drawing/2014/main" id="{B16E3F50-ED5B-4021-AC89-8BEA92F802D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28" name="AutoShape 45">
                  <a:extLst>
                    <a:ext uri="{FF2B5EF4-FFF2-40B4-BE49-F238E27FC236}">
                      <a16:creationId xmlns:a16="http://schemas.microsoft.com/office/drawing/2014/main" id="{356A2708-C98F-48FB-A969-DDEDE03C76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</p:grpSp>
        </p:grpSp>
      </p:grpSp>
      <p:grpSp>
        <p:nvGrpSpPr>
          <p:cNvPr id="33" name="Group 46">
            <a:extLst>
              <a:ext uri="{FF2B5EF4-FFF2-40B4-BE49-F238E27FC236}">
                <a16:creationId xmlns:a16="http://schemas.microsoft.com/office/drawing/2014/main" id="{BB7912BB-BEDF-4B53-BE9E-BA1A6A9F4108}"/>
              </a:ext>
            </a:extLst>
          </p:cNvPr>
          <p:cNvGrpSpPr>
            <a:grpSpLocks/>
          </p:cNvGrpSpPr>
          <p:nvPr/>
        </p:nvGrpSpPr>
        <p:grpSpPr bwMode="auto">
          <a:xfrm>
            <a:off x="5002946" y="3470521"/>
            <a:ext cx="1041400" cy="1050925"/>
            <a:chOff x="3149" y="2079"/>
            <a:chExt cx="656" cy="662"/>
          </a:xfrm>
        </p:grpSpPr>
        <p:pic>
          <p:nvPicPr>
            <p:cNvPr id="34" name="Picture 47" descr="circuler_1">
              <a:extLst>
                <a:ext uri="{FF2B5EF4-FFF2-40B4-BE49-F238E27FC236}">
                  <a16:creationId xmlns:a16="http://schemas.microsoft.com/office/drawing/2014/main" id="{459373B8-BEF0-44B5-BB49-EE3F507E5F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3149" y="2079"/>
              <a:ext cx="656" cy="6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Oval 48">
              <a:extLst>
                <a:ext uri="{FF2B5EF4-FFF2-40B4-BE49-F238E27FC236}">
                  <a16:creationId xmlns:a16="http://schemas.microsoft.com/office/drawing/2014/main" id="{924D3587-6901-4ABE-BD69-93C1A8D198F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49" y="2079"/>
              <a:ext cx="652" cy="662"/>
            </a:xfrm>
            <a:prstGeom prst="ellipse">
              <a:avLst/>
            </a:prstGeom>
            <a:gradFill rotWithShape="1">
              <a:gsLst>
                <a:gs pos="0">
                  <a:schemeClr val="folHlink"/>
                </a:gs>
                <a:gs pos="50000">
                  <a:schemeClr val="folHlink">
                    <a:gamma/>
                    <a:tint val="22353"/>
                    <a:invGamma/>
                  </a:schemeClr>
                </a:gs>
                <a:gs pos="100000">
                  <a:schemeClr val="folHlink"/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grpSp>
          <p:nvGrpSpPr>
            <p:cNvPr id="36" name="Group 49">
              <a:extLst>
                <a:ext uri="{FF2B5EF4-FFF2-40B4-BE49-F238E27FC236}">
                  <a16:creationId xmlns:a16="http://schemas.microsoft.com/office/drawing/2014/main" id="{89FCD1F5-8C0D-40AB-94C6-7333F1DD5A5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95" y="2610"/>
              <a:ext cx="575" cy="111"/>
              <a:chOff x="3704" y="1872"/>
              <a:chExt cx="827" cy="156"/>
            </a:xfrm>
          </p:grpSpPr>
          <p:grpSp>
            <p:nvGrpSpPr>
              <p:cNvPr id="37" name="Group 50">
                <a:extLst>
                  <a:ext uri="{FF2B5EF4-FFF2-40B4-BE49-F238E27FC236}">
                    <a16:creationId xmlns:a16="http://schemas.microsoft.com/office/drawing/2014/main" id="{2264E3EE-BFA0-4732-A8B9-5DE5BA68FA1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-1297425" flipH="1" flipV="1">
                <a:off x="3850" y="1872"/>
                <a:ext cx="681" cy="150"/>
                <a:chOff x="1565" y="2568"/>
                <a:chExt cx="1118" cy="279"/>
              </a:xfrm>
            </p:grpSpPr>
            <p:sp>
              <p:nvSpPr>
                <p:cNvPr id="43" name="AutoShape 51">
                  <a:extLst>
                    <a:ext uri="{FF2B5EF4-FFF2-40B4-BE49-F238E27FC236}">
                      <a16:creationId xmlns:a16="http://schemas.microsoft.com/office/drawing/2014/main" id="{3990F069-C9D3-444F-8586-18A9D0D3BC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44" name="AutoShape 52">
                  <a:extLst>
                    <a:ext uri="{FF2B5EF4-FFF2-40B4-BE49-F238E27FC236}">
                      <a16:creationId xmlns:a16="http://schemas.microsoft.com/office/drawing/2014/main" id="{7EA4903B-D730-4625-AA83-DD5DA50E9B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45" name="AutoShape 53">
                  <a:extLst>
                    <a:ext uri="{FF2B5EF4-FFF2-40B4-BE49-F238E27FC236}">
                      <a16:creationId xmlns:a16="http://schemas.microsoft.com/office/drawing/2014/main" id="{2570502A-2F26-42B7-9E9D-61364DA8CB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46" name="AutoShape 54">
                  <a:extLst>
                    <a:ext uri="{FF2B5EF4-FFF2-40B4-BE49-F238E27FC236}">
                      <a16:creationId xmlns:a16="http://schemas.microsoft.com/office/drawing/2014/main" id="{0BAC94EB-10C3-478D-9032-D304F7BCA3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</p:grpSp>
          <p:grpSp>
            <p:nvGrpSpPr>
              <p:cNvPr id="38" name="Group 55">
                <a:extLst>
                  <a:ext uri="{FF2B5EF4-FFF2-40B4-BE49-F238E27FC236}">
                    <a16:creationId xmlns:a16="http://schemas.microsoft.com/office/drawing/2014/main" id="{BA227F70-1E0D-45F9-9670-EA6DC838DF1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56115" flipH="1" flipV="1">
                <a:off x="3704" y="1878"/>
                <a:ext cx="681" cy="150"/>
                <a:chOff x="1565" y="2568"/>
                <a:chExt cx="1118" cy="279"/>
              </a:xfrm>
            </p:grpSpPr>
            <p:sp>
              <p:nvSpPr>
                <p:cNvPr id="39" name="AutoShape 56">
                  <a:extLst>
                    <a:ext uri="{FF2B5EF4-FFF2-40B4-BE49-F238E27FC236}">
                      <a16:creationId xmlns:a16="http://schemas.microsoft.com/office/drawing/2014/main" id="{929D4C16-569D-4C0A-9CDD-4A6A47E0598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40" name="AutoShape 57">
                  <a:extLst>
                    <a:ext uri="{FF2B5EF4-FFF2-40B4-BE49-F238E27FC236}">
                      <a16:creationId xmlns:a16="http://schemas.microsoft.com/office/drawing/2014/main" id="{25625CE6-ACA6-47C5-9374-312E709FDD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41" name="AutoShape 58">
                  <a:extLst>
                    <a:ext uri="{FF2B5EF4-FFF2-40B4-BE49-F238E27FC236}">
                      <a16:creationId xmlns:a16="http://schemas.microsoft.com/office/drawing/2014/main" id="{FEE0B180-6226-41C5-84C2-638C6CF410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42" name="AutoShape 59">
                  <a:extLst>
                    <a:ext uri="{FF2B5EF4-FFF2-40B4-BE49-F238E27FC236}">
                      <a16:creationId xmlns:a16="http://schemas.microsoft.com/office/drawing/2014/main" id="{D5CD77DA-CA18-4CC7-9031-56547ADD8A8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</p:grpSp>
        </p:grpSp>
      </p:grpSp>
      <p:grpSp>
        <p:nvGrpSpPr>
          <p:cNvPr id="47" name="Group 60">
            <a:extLst>
              <a:ext uri="{FF2B5EF4-FFF2-40B4-BE49-F238E27FC236}">
                <a16:creationId xmlns:a16="http://schemas.microsoft.com/office/drawing/2014/main" id="{58F0ABCA-DC2D-497D-9230-6EF8039E2014}"/>
              </a:ext>
            </a:extLst>
          </p:cNvPr>
          <p:cNvGrpSpPr>
            <a:grpSpLocks/>
          </p:cNvGrpSpPr>
          <p:nvPr/>
        </p:nvGrpSpPr>
        <p:grpSpPr bwMode="auto">
          <a:xfrm>
            <a:off x="6965096" y="3462584"/>
            <a:ext cx="1041400" cy="1050925"/>
            <a:chOff x="4385" y="2074"/>
            <a:chExt cx="656" cy="662"/>
          </a:xfrm>
        </p:grpSpPr>
        <p:pic>
          <p:nvPicPr>
            <p:cNvPr id="48" name="Picture 61" descr="circuler_1">
              <a:extLst>
                <a:ext uri="{FF2B5EF4-FFF2-40B4-BE49-F238E27FC236}">
                  <a16:creationId xmlns:a16="http://schemas.microsoft.com/office/drawing/2014/main" id="{EC14C008-B715-4EF2-AC46-B9D706E666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4385" y="2074"/>
              <a:ext cx="656" cy="6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" name="Oval 62">
              <a:extLst>
                <a:ext uri="{FF2B5EF4-FFF2-40B4-BE49-F238E27FC236}">
                  <a16:creationId xmlns:a16="http://schemas.microsoft.com/office/drawing/2014/main" id="{61FE9773-947C-441C-BB90-5FA259CB2B5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385" y="2074"/>
              <a:ext cx="652" cy="662"/>
            </a:xfrm>
            <a:prstGeom prst="ellipse">
              <a:avLst/>
            </a:prstGeom>
            <a:gradFill rotWithShape="1">
              <a:gsLst>
                <a:gs pos="0">
                  <a:schemeClr val="accent1"/>
                </a:gs>
                <a:gs pos="50000">
                  <a:schemeClr val="accent1">
                    <a:gamma/>
                    <a:tint val="22353"/>
                    <a:invGamma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Arial" charset="0"/>
                <a:ea typeface="宋体" charset="-122"/>
              </a:endParaRPr>
            </a:p>
          </p:txBody>
        </p:sp>
        <p:grpSp>
          <p:nvGrpSpPr>
            <p:cNvPr id="50" name="Group 63">
              <a:extLst>
                <a:ext uri="{FF2B5EF4-FFF2-40B4-BE49-F238E27FC236}">
                  <a16:creationId xmlns:a16="http://schemas.microsoft.com/office/drawing/2014/main" id="{55514F33-46CC-4C39-BF39-E86056711D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31" y="2605"/>
              <a:ext cx="575" cy="111"/>
              <a:chOff x="3704" y="1872"/>
              <a:chExt cx="827" cy="156"/>
            </a:xfrm>
          </p:grpSpPr>
          <p:grpSp>
            <p:nvGrpSpPr>
              <p:cNvPr id="51" name="Group 64">
                <a:extLst>
                  <a:ext uri="{FF2B5EF4-FFF2-40B4-BE49-F238E27FC236}">
                    <a16:creationId xmlns:a16="http://schemas.microsoft.com/office/drawing/2014/main" id="{202E6FDD-6434-49F8-8A69-8C709576A3A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-1297425" flipH="1" flipV="1">
                <a:off x="3850" y="1872"/>
                <a:ext cx="681" cy="150"/>
                <a:chOff x="1565" y="2568"/>
                <a:chExt cx="1118" cy="279"/>
              </a:xfrm>
            </p:grpSpPr>
            <p:sp>
              <p:nvSpPr>
                <p:cNvPr id="57" name="AutoShape 65">
                  <a:extLst>
                    <a:ext uri="{FF2B5EF4-FFF2-40B4-BE49-F238E27FC236}">
                      <a16:creationId xmlns:a16="http://schemas.microsoft.com/office/drawing/2014/main" id="{77F82258-4E64-4581-B09B-47E1ADE7A2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58" name="AutoShape 66">
                  <a:extLst>
                    <a:ext uri="{FF2B5EF4-FFF2-40B4-BE49-F238E27FC236}">
                      <a16:creationId xmlns:a16="http://schemas.microsoft.com/office/drawing/2014/main" id="{3649BD7D-5254-485A-8D8C-C3E7147E7A4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59" name="AutoShape 67">
                  <a:extLst>
                    <a:ext uri="{FF2B5EF4-FFF2-40B4-BE49-F238E27FC236}">
                      <a16:creationId xmlns:a16="http://schemas.microsoft.com/office/drawing/2014/main" id="{33243A48-8CBD-4486-AF1E-985660CEB1B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60" name="AutoShape 68">
                  <a:extLst>
                    <a:ext uri="{FF2B5EF4-FFF2-40B4-BE49-F238E27FC236}">
                      <a16:creationId xmlns:a16="http://schemas.microsoft.com/office/drawing/2014/main" id="{80E26D99-6B99-4CEF-BF7F-ACE51239095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</p:grpSp>
          <p:grpSp>
            <p:nvGrpSpPr>
              <p:cNvPr id="52" name="Group 69">
                <a:extLst>
                  <a:ext uri="{FF2B5EF4-FFF2-40B4-BE49-F238E27FC236}">
                    <a16:creationId xmlns:a16="http://schemas.microsoft.com/office/drawing/2014/main" id="{51F9786C-F4FE-4538-AF27-31AC41403AE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56115" flipH="1" flipV="1">
                <a:off x="3704" y="1878"/>
                <a:ext cx="681" cy="150"/>
                <a:chOff x="1565" y="2568"/>
                <a:chExt cx="1118" cy="279"/>
              </a:xfrm>
            </p:grpSpPr>
            <p:sp>
              <p:nvSpPr>
                <p:cNvPr id="53" name="AutoShape 70">
                  <a:extLst>
                    <a:ext uri="{FF2B5EF4-FFF2-40B4-BE49-F238E27FC236}">
                      <a16:creationId xmlns:a16="http://schemas.microsoft.com/office/drawing/2014/main" id="{B571DDF1-5CC2-4D8F-BBC3-BA4BE3D0CA2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54" name="AutoShape 71">
                  <a:extLst>
                    <a:ext uri="{FF2B5EF4-FFF2-40B4-BE49-F238E27FC236}">
                      <a16:creationId xmlns:a16="http://schemas.microsoft.com/office/drawing/2014/main" id="{643688D9-11BD-4BC5-BC66-137B13BFC1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55" name="AutoShape 72">
                  <a:extLst>
                    <a:ext uri="{FF2B5EF4-FFF2-40B4-BE49-F238E27FC236}">
                      <a16:creationId xmlns:a16="http://schemas.microsoft.com/office/drawing/2014/main" id="{DE995E6E-1ABC-4C5A-AB93-BDC8A1D2FA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  <p:sp>
              <p:nvSpPr>
                <p:cNvPr id="56" name="AutoShape 73">
                  <a:extLst>
                    <a:ext uri="{FF2B5EF4-FFF2-40B4-BE49-F238E27FC236}">
                      <a16:creationId xmlns:a16="http://schemas.microsoft.com/office/drawing/2014/main" id="{AB151046-50AE-4785-B792-B6AB8CAA701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FFFFF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1800"/>
                </a:p>
              </p:txBody>
            </p:sp>
          </p:grpSp>
        </p:grpSp>
      </p:grpSp>
      <p:sp>
        <p:nvSpPr>
          <p:cNvPr id="61" name="Line 74">
            <a:extLst>
              <a:ext uri="{FF2B5EF4-FFF2-40B4-BE49-F238E27FC236}">
                <a16:creationId xmlns:a16="http://schemas.microsoft.com/office/drawing/2014/main" id="{168B3755-BCB0-408A-8DDA-F14B50C528CC}"/>
              </a:ext>
            </a:extLst>
          </p:cNvPr>
          <p:cNvSpPr>
            <a:spLocks noChangeShapeType="1"/>
          </p:cNvSpPr>
          <p:nvPr/>
        </p:nvSpPr>
        <p:spPr bwMode="gray">
          <a:xfrm>
            <a:off x="1616808" y="4615109"/>
            <a:ext cx="0" cy="3349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2" name="Line 75">
            <a:extLst>
              <a:ext uri="{FF2B5EF4-FFF2-40B4-BE49-F238E27FC236}">
                <a16:creationId xmlns:a16="http://schemas.microsoft.com/office/drawing/2014/main" id="{97D2615C-DD05-4949-A2E9-42BA2CBC20B1}"/>
              </a:ext>
            </a:extLst>
          </p:cNvPr>
          <p:cNvSpPr>
            <a:spLocks noChangeShapeType="1"/>
          </p:cNvSpPr>
          <p:nvPr/>
        </p:nvSpPr>
        <p:spPr bwMode="gray">
          <a:xfrm flipH="1">
            <a:off x="861158" y="4959596"/>
            <a:ext cx="1495425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3" name="Text Box 76">
            <a:extLst>
              <a:ext uri="{FF2B5EF4-FFF2-40B4-BE49-F238E27FC236}">
                <a16:creationId xmlns:a16="http://schemas.microsoft.com/office/drawing/2014/main" id="{B0768FE2-1929-41D4-80D2-C52CC30E3DF8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692803" y="5013571"/>
            <a:ext cx="2835843" cy="812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zh-CN" altLang="en-US" sz="1800" b="1" dirty="0">
                <a:solidFill>
                  <a:srgbClr val="FF0000"/>
                </a:solidFill>
              </a:rPr>
              <a:t>使用</a:t>
            </a:r>
            <a:r>
              <a:rPr lang="en-US" altLang="zh-CN" sz="1800" b="1" dirty="0">
                <a:solidFill>
                  <a:srgbClr val="FF0000"/>
                </a:solidFill>
              </a:rPr>
              <a:t>Kinect</a:t>
            </a:r>
            <a:r>
              <a:rPr lang="zh-CN" altLang="en-US" sz="1800" b="1" dirty="0">
                <a:solidFill>
                  <a:srgbClr val="FF0000"/>
                </a:solidFill>
              </a:rPr>
              <a:t>获得工件图片</a:t>
            </a:r>
            <a:endParaRPr lang="en-US" altLang="zh-CN" sz="1400" dirty="0"/>
          </a:p>
          <a:p>
            <a:pPr>
              <a:lnSpc>
                <a:spcPct val="130000"/>
              </a:lnSpc>
              <a:spcBef>
                <a:spcPct val="0"/>
              </a:spcBef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zh-CN" sz="1400" dirty="0"/>
              <a:t> </a:t>
            </a:r>
            <a:r>
              <a:rPr lang="zh-CN" altLang="en-US" sz="1800" b="1" dirty="0">
                <a:solidFill>
                  <a:srgbClr val="FF0000"/>
                </a:solidFill>
              </a:rPr>
              <a:t>对图片进行预处理</a:t>
            </a:r>
            <a:endParaRPr lang="en-US" altLang="zh-CN" sz="1800" b="1" dirty="0">
              <a:solidFill>
                <a:srgbClr val="FF0000"/>
              </a:solidFill>
            </a:endParaRPr>
          </a:p>
        </p:txBody>
      </p:sp>
      <p:sp>
        <p:nvSpPr>
          <p:cNvPr id="64" name="Text Box 77">
            <a:extLst>
              <a:ext uri="{FF2B5EF4-FFF2-40B4-BE49-F238E27FC236}">
                <a16:creationId xmlns:a16="http://schemas.microsoft.com/office/drawing/2014/main" id="{FAA81488-68B8-4E56-AD2F-E4C1F2D2E396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28960" y="3678607"/>
            <a:ext cx="10445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20650" indent="-1206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</a:rPr>
              <a:t>第一步</a:t>
            </a:r>
            <a:endParaRPr lang="en-US" altLang="zh-CN" sz="2000" b="1" dirty="0">
              <a:solidFill>
                <a:srgbClr val="FF0000"/>
              </a:solidFill>
            </a:endParaRPr>
          </a:p>
        </p:txBody>
      </p:sp>
      <p:sp>
        <p:nvSpPr>
          <p:cNvPr id="65" name="Text Box 78">
            <a:extLst>
              <a:ext uri="{FF2B5EF4-FFF2-40B4-BE49-F238E27FC236}">
                <a16:creationId xmlns:a16="http://schemas.microsoft.com/office/drawing/2014/main" id="{7E371A6D-A98D-4B5B-9D33-C61A26C63D49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3053496" y="3686421"/>
            <a:ext cx="10445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20650" indent="-1206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</a:rPr>
              <a:t>第二步</a:t>
            </a:r>
            <a:endParaRPr lang="en-US" altLang="zh-CN" sz="2000" b="1" dirty="0">
              <a:solidFill>
                <a:srgbClr val="FF0000"/>
              </a:solidFill>
            </a:endParaRPr>
          </a:p>
        </p:txBody>
      </p:sp>
      <p:sp>
        <p:nvSpPr>
          <p:cNvPr id="66" name="Text Box 79">
            <a:extLst>
              <a:ext uri="{FF2B5EF4-FFF2-40B4-BE49-F238E27FC236}">
                <a16:creationId xmlns:a16="http://schemas.microsoft.com/office/drawing/2014/main" id="{F7E5A7E7-4A31-4D9C-9C5C-D22221F451D2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5001358" y="3686421"/>
            <a:ext cx="10445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20650" indent="-1206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</a:rPr>
              <a:t>第三步</a:t>
            </a:r>
            <a:endParaRPr lang="en-US" altLang="zh-CN" sz="2000" b="1" dirty="0">
              <a:solidFill>
                <a:srgbClr val="FF0000"/>
              </a:solidFill>
            </a:endParaRPr>
          </a:p>
        </p:txBody>
      </p:sp>
      <p:sp>
        <p:nvSpPr>
          <p:cNvPr id="67" name="Text Box 80">
            <a:extLst>
              <a:ext uri="{FF2B5EF4-FFF2-40B4-BE49-F238E27FC236}">
                <a16:creationId xmlns:a16="http://schemas.microsoft.com/office/drawing/2014/main" id="{E0592D5C-F8BE-49FF-9AA0-9606DE538410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6949221" y="3686421"/>
            <a:ext cx="10445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20650" indent="-1206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</a:rPr>
              <a:t>第四步</a:t>
            </a:r>
            <a:endParaRPr lang="en-US" altLang="zh-CN" sz="2000" b="1" dirty="0">
              <a:solidFill>
                <a:srgbClr val="FF0000"/>
              </a:solidFill>
            </a:endParaRPr>
          </a:p>
        </p:txBody>
      </p:sp>
      <p:sp>
        <p:nvSpPr>
          <p:cNvPr id="68" name="Line 81">
            <a:extLst>
              <a:ext uri="{FF2B5EF4-FFF2-40B4-BE49-F238E27FC236}">
                <a16:creationId xmlns:a16="http://schemas.microsoft.com/office/drawing/2014/main" id="{CFB39FB7-CCCE-4326-8C43-05DE655E2F0D}"/>
              </a:ext>
            </a:extLst>
          </p:cNvPr>
          <p:cNvSpPr>
            <a:spLocks noChangeShapeType="1"/>
          </p:cNvSpPr>
          <p:nvPr/>
        </p:nvSpPr>
        <p:spPr bwMode="gray">
          <a:xfrm>
            <a:off x="7484208" y="3040309"/>
            <a:ext cx="0" cy="3349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9" name="Line 82">
            <a:extLst>
              <a:ext uri="{FF2B5EF4-FFF2-40B4-BE49-F238E27FC236}">
                <a16:creationId xmlns:a16="http://schemas.microsoft.com/office/drawing/2014/main" id="{D79407AE-F5F8-4B31-BFF6-5AA6F4D25DE5}"/>
              </a:ext>
            </a:extLst>
          </p:cNvPr>
          <p:cNvSpPr>
            <a:spLocks noChangeShapeType="1"/>
          </p:cNvSpPr>
          <p:nvPr/>
        </p:nvSpPr>
        <p:spPr bwMode="gray">
          <a:xfrm flipH="1">
            <a:off x="6620608" y="3038721"/>
            <a:ext cx="1631950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0" name="Text Box 83">
            <a:extLst>
              <a:ext uri="{FF2B5EF4-FFF2-40B4-BE49-F238E27FC236}">
                <a16:creationId xmlns:a16="http://schemas.microsoft.com/office/drawing/2014/main" id="{BA544591-39B2-4416-84C2-924127F46E40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6541343" y="1781955"/>
            <a:ext cx="2330929" cy="1172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indent="-285750">
              <a:lnSpc>
                <a:spcPct val="130000"/>
              </a:lnSpc>
              <a:spcBef>
                <a:spcPct val="0"/>
              </a:spcBef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zh-CN" sz="1800" b="1" dirty="0">
                <a:solidFill>
                  <a:srgbClr val="FF0000"/>
                </a:solidFill>
              </a:rPr>
              <a:t> </a:t>
            </a:r>
            <a:r>
              <a:rPr lang="zh-CN" altLang="en-US" sz="1800" b="1" dirty="0">
                <a:solidFill>
                  <a:srgbClr val="FF0000"/>
                </a:solidFill>
              </a:rPr>
              <a:t>算法的验证及改进。如对不同噪声、不同光照的适应性等</a:t>
            </a:r>
            <a:endParaRPr lang="en-US" altLang="zh-CN" sz="1800" b="1" dirty="0">
              <a:solidFill>
                <a:srgbClr val="FF0000"/>
              </a:solidFill>
            </a:endParaRPr>
          </a:p>
        </p:txBody>
      </p:sp>
      <p:sp>
        <p:nvSpPr>
          <p:cNvPr id="71" name="Line 84">
            <a:extLst>
              <a:ext uri="{FF2B5EF4-FFF2-40B4-BE49-F238E27FC236}">
                <a16:creationId xmlns:a16="http://schemas.microsoft.com/office/drawing/2014/main" id="{EE96B9DF-6BB7-4F57-8D58-312EC0B6332E}"/>
              </a:ext>
            </a:extLst>
          </p:cNvPr>
          <p:cNvSpPr>
            <a:spLocks noChangeShapeType="1"/>
          </p:cNvSpPr>
          <p:nvPr/>
        </p:nvSpPr>
        <p:spPr bwMode="gray">
          <a:xfrm>
            <a:off x="3585308" y="3040309"/>
            <a:ext cx="0" cy="3349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2" name="Line 85">
            <a:extLst>
              <a:ext uri="{FF2B5EF4-FFF2-40B4-BE49-F238E27FC236}">
                <a16:creationId xmlns:a16="http://schemas.microsoft.com/office/drawing/2014/main" id="{1DDC89F1-AD1D-4AAF-85B1-46AEEBE7CF3B}"/>
              </a:ext>
            </a:extLst>
          </p:cNvPr>
          <p:cNvSpPr>
            <a:spLocks noChangeShapeType="1"/>
          </p:cNvSpPr>
          <p:nvPr/>
        </p:nvSpPr>
        <p:spPr bwMode="gray">
          <a:xfrm flipH="1">
            <a:off x="2661383" y="3038721"/>
            <a:ext cx="1771650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3" name="Text Box 86">
            <a:extLst>
              <a:ext uri="{FF2B5EF4-FFF2-40B4-BE49-F238E27FC236}">
                <a16:creationId xmlns:a16="http://schemas.microsoft.com/office/drawing/2014/main" id="{F8B1C5E3-35A1-4F12-9343-5AF1DBEC1980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640627" y="2117487"/>
            <a:ext cx="1993900" cy="812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indent="-285750">
              <a:lnSpc>
                <a:spcPct val="130000"/>
              </a:lnSpc>
              <a:spcBef>
                <a:spcPct val="0"/>
              </a:spcBef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zh-CN" sz="1800" b="1" dirty="0">
                <a:solidFill>
                  <a:srgbClr val="FF0000"/>
                </a:solidFill>
              </a:rPr>
              <a:t> </a:t>
            </a:r>
            <a:r>
              <a:rPr lang="zh-CN" altLang="en-US" sz="1800" b="1" dirty="0">
                <a:solidFill>
                  <a:srgbClr val="FF0000"/>
                </a:solidFill>
              </a:rPr>
              <a:t>图片的背景分离、特征提取等</a:t>
            </a:r>
            <a:endParaRPr lang="en-US" altLang="zh-CN" sz="1800" b="1" dirty="0">
              <a:solidFill>
                <a:srgbClr val="FF0000"/>
              </a:solidFill>
            </a:endParaRPr>
          </a:p>
        </p:txBody>
      </p:sp>
      <p:sp>
        <p:nvSpPr>
          <p:cNvPr id="74" name="Line 87">
            <a:extLst>
              <a:ext uri="{FF2B5EF4-FFF2-40B4-BE49-F238E27FC236}">
                <a16:creationId xmlns:a16="http://schemas.microsoft.com/office/drawing/2014/main" id="{3634A59D-F5A7-4A9E-A294-8F086577914B}"/>
              </a:ext>
            </a:extLst>
          </p:cNvPr>
          <p:cNvSpPr>
            <a:spLocks noChangeShapeType="1"/>
          </p:cNvSpPr>
          <p:nvPr/>
        </p:nvSpPr>
        <p:spPr bwMode="gray">
          <a:xfrm>
            <a:off x="5499833" y="4615109"/>
            <a:ext cx="0" cy="3349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5" name="Line 88">
            <a:extLst>
              <a:ext uri="{FF2B5EF4-FFF2-40B4-BE49-F238E27FC236}">
                <a16:creationId xmlns:a16="http://schemas.microsoft.com/office/drawing/2014/main" id="{C74F9C9D-2A28-4A51-8335-AB048FB729E2}"/>
              </a:ext>
            </a:extLst>
          </p:cNvPr>
          <p:cNvSpPr>
            <a:spLocks noChangeShapeType="1"/>
          </p:cNvSpPr>
          <p:nvPr/>
        </p:nvSpPr>
        <p:spPr bwMode="gray">
          <a:xfrm flipH="1">
            <a:off x="4688621" y="4950071"/>
            <a:ext cx="1587500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6" name="Text Box 89">
            <a:extLst>
              <a:ext uri="{FF2B5EF4-FFF2-40B4-BE49-F238E27FC236}">
                <a16:creationId xmlns:a16="http://schemas.microsoft.com/office/drawing/2014/main" id="{55184F59-A109-4D09-B349-86C2841689E3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653695" y="5013571"/>
            <a:ext cx="2437117" cy="1172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indent="-285750">
              <a:lnSpc>
                <a:spcPct val="130000"/>
              </a:lnSpc>
              <a:spcBef>
                <a:spcPct val="0"/>
              </a:spcBef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zh-CN" sz="1800" b="1" dirty="0">
                <a:solidFill>
                  <a:srgbClr val="FF0000"/>
                </a:solidFill>
              </a:rPr>
              <a:t> </a:t>
            </a:r>
            <a:r>
              <a:rPr lang="zh-CN" altLang="en-US" sz="1800" b="1" dirty="0">
                <a:solidFill>
                  <a:srgbClr val="FF0000"/>
                </a:solidFill>
              </a:rPr>
              <a:t>设计算法获得图片的姿态信息，包括位置、偏转角等</a:t>
            </a:r>
            <a:endParaRPr lang="en-US" altLang="zh-CN" sz="1800" b="1" dirty="0">
              <a:solidFill>
                <a:srgbClr val="FF0000"/>
              </a:solidFill>
            </a:endParaRPr>
          </a:p>
        </p:txBody>
      </p:sp>
      <p:pic>
        <p:nvPicPr>
          <p:cNvPr id="77" name="Picture 90" descr="Picture1">
            <a:extLst>
              <a:ext uri="{FF2B5EF4-FFF2-40B4-BE49-F238E27FC236}">
                <a16:creationId xmlns:a16="http://schemas.microsoft.com/office/drawing/2014/main" id="{26E0501D-24E7-4B16-9443-D14DCB8C4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821" y="3478459"/>
            <a:ext cx="82550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8" name="Picture 91" descr="Picture1">
            <a:extLst>
              <a:ext uri="{FF2B5EF4-FFF2-40B4-BE49-F238E27FC236}">
                <a16:creationId xmlns:a16="http://schemas.microsoft.com/office/drawing/2014/main" id="{FE51B773-3A73-4358-907A-374031E6C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258" y="3468934"/>
            <a:ext cx="82550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" name="Picture 92" descr="Picture1">
            <a:extLst>
              <a:ext uri="{FF2B5EF4-FFF2-40B4-BE49-F238E27FC236}">
                <a16:creationId xmlns:a16="http://schemas.microsoft.com/office/drawing/2014/main" id="{E1714F1E-19E4-4B84-9CD4-2637BB4B8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833" y="3487984"/>
            <a:ext cx="82550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" name="Picture 93" descr="Picture1">
            <a:extLst>
              <a:ext uri="{FF2B5EF4-FFF2-40B4-BE49-F238E27FC236}">
                <a16:creationId xmlns:a16="http://schemas.microsoft.com/office/drawing/2014/main" id="{A8746DDE-BE1C-41BB-8E82-1D6A2BA14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983" y="3478459"/>
            <a:ext cx="82550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1" name="Group 94">
            <a:extLst>
              <a:ext uri="{FF2B5EF4-FFF2-40B4-BE49-F238E27FC236}">
                <a16:creationId xmlns:a16="http://schemas.microsoft.com/office/drawing/2014/main" id="{496A1C29-4EAD-43AB-B396-F87F8D44F61D}"/>
              </a:ext>
            </a:extLst>
          </p:cNvPr>
          <p:cNvGrpSpPr>
            <a:grpSpLocks/>
          </p:cNvGrpSpPr>
          <p:nvPr/>
        </p:nvGrpSpPr>
        <p:grpSpPr bwMode="auto">
          <a:xfrm>
            <a:off x="3908" y="3216521"/>
            <a:ext cx="9144000" cy="1536700"/>
            <a:chOff x="0" y="2015"/>
            <a:chExt cx="5760" cy="968"/>
          </a:xfrm>
        </p:grpSpPr>
        <p:sp>
          <p:nvSpPr>
            <p:cNvPr id="82" name="Rectangle 95">
              <a:extLst>
                <a:ext uri="{FF2B5EF4-FFF2-40B4-BE49-F238E27FC236}">
                  <a16:creationId xmlns:a16="http://schemas.microsoft.com/office/drawing/2014/main" id="{87BEB5B5-0841-4B51-97A5-88240FD3A54F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0" y="2475"/>
              <a:ext cx="624" cy="48"/>
            </a:xfrm>
            <a:prstGeom prst="rect">
              <a:avLst/>
            </a:prstGeom>
            <a:solidFill>
              <a:srgbClr val="5F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3" name="Rectangle 96">
              <a:extLst>
                <a:ext uri="{FF2B5EF4-FFF2-40B4-BE49-F238E27FC236}">
                  <a16:creationId xmlns:a16="http://schemas.microsoft.com/office/drawing/2014/main" id="{3A711361-FFE3-4095-A27F-E5E8F9015829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5088" y="2471"/>
              <a:ext cx="672" cy="48"/>
            </a:xfrm>
            <a:prstGeom prst="rect">
              <a:avLst/>
            </a:prstGeom>
            <a:solidFill>
              <a:srgbClr val="5F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4" name="Rectangle 97">
              <a:extLst>
                <a:ext uri="{FF2B5EF4-FFF2-40B4-BE49-F238E27FC236}">
                  <a16:creationId xmlns:a16="http://schemas.microsoft.com/office/drawing/2014/main" id="{4ABF19F3-1D2D-45ED-9302-C72D074EF9BB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1383" y="2475"/>
              <a:ext cx="501" cy="47"/>
            </a:xfrm>
            <a:prstGeom prst="rect">
              <a:avLst/>
            </a:prstGeom>
            <a:solidFill>
              <a:srgbClr val="5F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5" name="Rectangle 98">
              <a:extLst>
                <a:ext uri="{FF2B5EF4-FFF2-40B4-BE49-F238E27FC236}">
                  <a16:creationId xmlns:a16="http://schemas.microsoft.com/office/drawing/2014/main" id="{4D2E563F-E7AA-4EF3-9BFF-68AEE93FB3A0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2639" y="2475"/>
              <a:ext cx="457" cy="47"/>
            </a:xfrm>
            <a:prstGeom prst="rect">
              <a:avLst/>
            </a:prstGeom>
            <a:solidFill>
              <a:srgbClr val="5F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6" name="Rectangle 99">
              <a:extLst>
                <a:ext uri="{FF2B5EF4-FFF2-40B4-BE49-F238E27FC236}">
                  <a16:creationId xmlns:a16="http://schemas.microsoft.com/office/drawing/2014/main" id="{93AE2E4D-B2D2-4867-B3D7-000FEBE3C9BC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3861" y="2475"/>
              <a:ext cx="476" cy="47"/>
            </a:xfrm>
            <a:prstGeom prst="rect">
              <a:avLst/>
            </a:prstGeom>
            <a:solidFill>
              <a:srgbClr val="5F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7" name="AutoShape 100">
              <a:extLst>
                <a:ext uri="{FF2B5EF4-FFF2-40B4-BE49-F238E27FC236}">
                  <a16:creationId xmlns:a16="http://schemas.microsoft.com/office/drawing/2014/main" id="{6947139D-B8D3-47C5-AC97-81AE097F0126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1839" y="2072"/>
              <a:ext cx="831" cy="911"/>
            </a:xfrm>
            <a:custGeom>
              <a:avLst/>
              <a:gdLst>
                <a:gd name="T0" fmla="*/ 16 w 21600"/>
                <a:gd name="T1" fmla="*/ 0 h 21600"/>
                <a:gd name="T2" fmla="*/ 1 w 21600"/>
                <a:gd name="T3" fmla="*/ 19 h 21600"/>
                <a:gd name="T4" fmla="*/ 16 w 21600"/>
                <a:gd name="T5" fmla="*/ 2 h 21600"/>
                <a:gd name="T6" fmla="*/ 31 w 21600"/>
                <a:gd name="T7" fmla="*/ 1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16 w 21600"/>
                <a:gd name="T13" fmla="*/ 0 h 21600"/>
                <a:gd name="T14" fmla="*/ 21184 w 21600"/>
                <a:gd name="T15" fmla="*/ 1339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213" y="10670"/>
                  </a:moveTo>
                  <a:cubicBezTo>
                    <a:pt x="1284" y="5426"/>
                    <a:pt x="5555" y="1212"/>
                    <a:pt x="10800" y="1213"/>
                  </a:cubicBezTo>
                  <a:cubicBezTo>
                    <a:pt x="16044" y="1213"/>
                    <a:pt x="20315" y="5426"/>
                    <a:pt x="20386" y="10670"/>
                  </a:cubicBezTo>
                  <a:lnTo>
                    <a:pt x="21599" y="10653"/>
                  </a:lnTo>
                  <a:cubicBezTo>
                    <a:pt x="21518" y="4746"/>
                    <a:pt x="16707" y="-1"/>
                    <a:pt x="10799" y="0"/>
                  </a:cubicBezTo>
                  <a:cubicBezTo>
                    <a:pt x="4892" y="0"/>
                    <a:pt x="81" y="4746"/>
                    <a:pt x="0" y="10653"/>
                  </a:cubicBezTo>
                  <a:lnTo>
                    <a:pt x="1213" y="10670"/>
                  </a:lnTo>
                  <a:close/>
                </a:path>
              </a:pathLst>
            </a:custGeom>
            <a:solidFill>
              <a:srgbClr val="5F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8" name="AutoShape 101">
              <a:extLst>
                <a:ext uri="{FF2B5EF4-FFF2-40B4-BE49-F238E27FC236}">
                  <a16:creationId xmlns:a16="http://schemas.microsoft.com/office/drawing/2014/main" id="{A8835692-C1BB-4BC5-9615-75C55AD36BD4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4297" y="2072"/>
              <a:ext cx="831" cy="911"/>
            </a:xfrm>
            <a:custGeom>
              <a:avLst/>
              <a:gdLst>
                <a:gd name="T0" fmla="*/ 16 w 21600"/>
                <a:gd name="T1" fmla="*/ 0 h 21600"/>
                <a:gd name="T2" fmla="*/ 1 w 21600"/>
                <a:gd name="T3" fmla="*/ 19 h 21600"/>
                <a:gd name="T4" fmla="*/ 16 w 21600"/>
                <a:gd name="T5" fmla="*/ 2 h 21600"/>
                <a:gd name="T6" fmla="*/ 31 w 21600"/>
                <a:gd name="T7" fmla="*/ 1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16 w 21600"/>
                <a:gd name="T13" fmla="*/ 0 h 21600"/>
                <a:gd name="T14" fmla="*/ 21184 w 21600"/>
                <a:gd name="T15" fmla="*/ 1339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213" y="10670"/>
                  </a:moveTo>
                  <a:cubicBezTo>
                    <a:pt x="1284" y="5426"/>
                    <a:pt x="5555" y="1212"/>
                    <a:pt x="10800" y="1213"/>
                  </a:cubicBezTo>
                  <a:cubicBezTo>
                    <a:pt x="16044" y="1213"/>
                    <a:pt x="20315" y="5426"/>
                    <a:pt x="20386" y="10670"/>
                  </a:cubicBezTo>
                  <a:lnTo>
                    <a:pt x="21599" y="10653"/>
                  </a:lnTo>
                  <a:cubicBezTo>
                    <a:pt x="21518" y="4746"/>
                    <a:pt x="16707" y="-1"/>
                    <a:pt x="10799" y="0"/>
                  </a:cubicBezTo>
                  <a:cubicBezTo>
                    <a:pt x="4892" y="0"/>
                    <a:pt x="81" y="4746"/>
                    <a:pt x="0" y="10653"/>
                  </a:cubicBezTo>
                  <a:lnTo>
                    <a:pt x="1213" y="10670"/>
                  </a:lnTo>
                  <a:close/>
                </a:path>
              </a:pathLst>
            </a:custGeom>
            <a:solidFill>
              <a:srgbClr val="5F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9" name="AutoShape 102">
              <a:extLst>
                <a:ext uri="{FF2B5EF4-FFF2-40B4-BE49-F238E27FC236}">
                  <a16:creationId xmlns:a16="http://schemas.microsoft.com/office/drawing/2014/main" id="{C3B0DB54-4B76-4707-9D14-F1B5BCC3C070}"/>
                </a:ext>
              </a:extLst>
            </p:cNvPr>
            <p:cNvSpPr>
              <a:spLocks noChangeArrowheads="1"/>
            </p:cNvSpPr>
            <p:nvPr/>
          </p:nvSpPr>
          <p:spPr bwMode="ltGray">
            <a:xfrm flipV="1">
              <a:off x="603" y="2015"/>
              <a:ext cx="831" cy="911"/>
            </a:xfrm>
            <a:custGeom>
              <a:avLst/>
              <a:gdLst>
                <a:gd name="T0" fmla="*/ 16 w 21600"/>
                <a:gd name="T1" fmla="*/ 0 h 21600"/>
                <a:gd name="T2" fmla="*/ 1 w 21600"/>
                <a:gd name="T3" fmla="*/ 19 h 21600"/>
                <a:gd name="T4" fmla="*/ 16 w 21600"/>
                <a:gd name="T5" fmla="*/ 2 h 21600"/>
                <a:gd name="T6" fmla="*/ 31 w 21600"/>
                <a:gd name="T7" fmla="*/ 1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16 w 21600"/>
                <a:gd name="T13" fmla="*/ 0 h 21600"/>
                <a:gd name="T14" fmla="*/ 21184 w 21600"/>
                <a:gd name="T15" fmla="*/ 1339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213" y="10670"/>
                  </a:moveTo>
                  <a:cubicBezTo>
                    <a:pt x="1284" y="5426"/>
                    <a:pt x="5555" y="1212"/>
                    <a:pt x="10800" y="1213"/>
                  </a:cubicBezTo>
                  <a:cubicBezTo>
                    <a:pt x="16044" y="1213"/>
                    <a:pt x="20315" y="5426"/>
                    <a:pt x="20386" y="10670"/>
                  </a:cubicBezTo>
                  <a:lnTo>
                    <a:pt x="21599" y="10653"/>
                  </a:lnTo>
                  <a:cubicBezTo>
                    <a:pt x="21518" y="4746"/>
                    <a:pt x="16707" y="-1"/>
                    <a:pt x="10799" y="0"/>
                  </a:cubicBezTo>
                  <a:cubicBezTo>
                    <a:pt x="4892" y="0"/>
                    <a:pt x="81" y="4746"/>
                    <a:pt x="0" y="10653"/>
                  </a:cubicBezTo>
                  <a:lnTo>
                    <a:pt x="1213" y="10670"/>
                  </a:lnTo>
                  <a:close/>
                </a:path>
              </a:pathLst>
            </a:custGeom>
            <a:solidFill>
              <a:srgbClr val="5F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0" name="AutoShape 103">
              <a:extLst>
                <a:ext uri="{FF2B5EF4-FFF2-40B4-BE49-F238E27FC236}">
                  <a16:creationId xmlns:a16="http://schemas.microsoft.com/office/drawing/2014/main" id="{C22F53F4-ABB1-4243-9419-A3AF2A5C385C}"/>
                </a:ext>
              </a:extLst>
            </p:cNvPr>
            <p:cNvSpPr>
              <a:spLocks noChangeArrowheads="1"/>
            </p:cNvSpPr>
            <p:nvPr/>
          </p:nvSpPr>
          <p:spPr bwMode="ltGray">
            <a:xfrm flipV="1">
              <a:off x="3063" y="2015"/>
              <a:ext cx="831" cy="911"/>
            </a:xfrm>
            <a:custGeom>
              <a:avLst/>
              <a:gdLst>
                <a:gd name="T0" fmla="*/ 16 w 21600"/>
                <a:gd name="T1" fmla="*/ 0 h 21600"/>
                <a:gd name="T2" fmla="*/ 1 w 21600"/>
                <a:gd name="T3" fmla="*/ 19 h 21600"/>
                <a:gd name="T4" fmla="*/ 16 w 21600"/>
                <a:gd name="T5" fmla="*/ 2 h 21600"/>
                <a:gd name="T6" fmla="*/ 31 w 21600"/>
                <a:gd name="T7" fmla="*/ 1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16 w 21600"/>
                <a:gd name="T13" fmla="*/ 0 h 21600"/>
                <a:gd name="T14" fmla="*/ 21184 w 21600"/>
                <a:gd name="T15" fmla="*/ 1339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213" y="10670"/>
                  </a:moveTo>
                  <a:cubicBezTo>
                    <a:pt x="1284" y="5426"/>
                    <a:pt x="5555" y="1212"/>
                    <a:pt x="10800" y="1213"/>
                  </a:cubicBezTo>
                  <a:cubicBezTo>
                    <a:pt x="16044" y="1213"/>
                    <a:pt x="20315" y="5426"/>
                    <a:pt x="20386" y="10670"/>
                  </a:cubicBezTo>
                  <a:lnTo>
                    <a:pt x="21599" y="10653"/>
                  </a:lnTo>
                  <a:cubicBezTo>
                    <a:pt x="21518" y="4746"/>
                    <a:pt x="16707" y="-1"/>
                    <a:pt x="10799" y="0"/>
                  </a:cubicBezTo>
                  <a:cubicBezTo>
                    <a:pt x="4892" y="0"/>
                    <a:pt x="81" y="4746"/>
                    <a:pt x="0" y="10653"/>
                  </a:cubicBezTo>
                  <a:lnTo>
                    <a:pt x="1213" y="10670"/>
                  </a:lnTo>
                  <a:close/>
                </a:path>
              </a:pathLst>
            </a:custGeom>
            <a:solidFill>
              <a:srgbClr val="5F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261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团队分工</a:t>
            </a:r>
          </a:p>
        </p:txBody>
      </p:sp>
      <p:pic>
        <p:nvPicPr>
          <p:cNvPr id="3" name="图片 2" descr="未命名文件"/>
          <p:cNvPicPr>
            <a:picLocks noChangeAspect="1"/>
          </p:cNvPicPr>
          <p:nvPr/>
        </p:nvPicPr>
        <p:blipFill>
          <a:blip r:embed="rId2"/>
          <a:srcRect l="3851" r="4274"/>
          <a:stretch>
            <a:fillRect/>
          </a:stretch>
        </p:blipFill>
        <p:spPr>
          <a:xfrm>
            <a:off x="77697" y="1633415"/>
            <a:ext cx="8512046" cy="470285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113E38-8D7F-41A5-A209-9E2467B69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项目进度计划</a:t>
            </a:r>
          </a:p>
        </p:txBody>
      </p:sp>
      <p:graphicFrame>
        <p:nvGraphicFramePr>
          <p:cNvPr id="5" name="图表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5464124"/>
              </p:ext>
            </p:extLst>
          </p:nvPr>
        </p:nvGraphicFramePr>
        <p:xfrm>
          <a:off x="664952" y="1811214"/>
          <a:ext cx="7584831" cy="4378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408808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58408" y="1752565"/>
            <a:ext cx="292608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Q&amp;A</a:t>
            </a:r>
            <a:endParaRPr lang="zh-CN" altLang="en-US" sz="5400" b="1" dirty="0">
              <a:solidFill>
                <a:schemeClr val="bg1"/>
              </a:solidFill>
            </a:endParaRPr>
          </a:p>
          <a:p>
            <a:endParaRPr lang="zh-CN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/>
              <a:t>赞助企业：苏州博众精工科技有限公司  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469265" y="5203825"/>
            <a:ext cx="8117205" cy="467995"/>
          </a:xfrm>
        </p:spPr>
        <p:txBody>
          <a:bodyPr/>
          <a:lstStyle/>
          <a:p>
            <a:r>
              <a:rPr lang="zh-CN" altLang="en-US" sz="3200" b="1" dirty="0"/>
              <a:t>项目学生</a:t>
            </a:r>
            <a:r>
              <a:rPr lang="zh-CN" altLang="en-US" sz="2800" b="1" dirty="0"/>
              <a:t>：</a:t>
            </a:r>
            <a:r>
              <a:rPr lang="zh-CN" altLang="en-US" sz="3200" b="1" dirty="0"/>
              <a:t>赵申、胡国栋、查永春 </a:t>
            </a:r>
          </a:p>
          <a:p>
            <a:r>
              <a:rPr lang="zh-CN" altLang="en-US" sz="3200" b="1" dirty="0"/>
              <a:t>指导老师：贾磊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</p:grpSpPr>
        <p:sp>
          <p:nvSpPr>
            <p:cNvPr id="4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85529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团队成员介绍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758985" y="2257813"/>
            <a:ext cx="843427" cy="443226"/>
            <a:chOff x="666810" y="2586037"/>
            <a:chExt cx="468000" cy="245937"/>
          </a:xfrm>
        </p:grpSpPr>
        <p:sp>
          <p:nvSpPr>
            <p:cNvPr id="1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450848" y="2665478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857923" y="2205502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项目背景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</p:grpSpPr>
        <p:sp>
          <p:nvSpPr>
            <p:cNvPr id="18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文献搜集情况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</p:grpSpPr>
        <p:sp>
          <p:nvSpPr>
            <p:cNvPr id="2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设计方案概述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72014"/>
            <a:ext cx="843427" cy="443226"/>
            <a:chOff x="666810" y="2586037"/>
            <a:chExt cx="468000" cy="245937"/>
          </a:xfrm>
        </p:grpSpPr>
        <p:sp>
          <p:nvSpPr>
            <p:cNvPr id="33" name="Freeform 10"/>
            <p:cNvSpPr/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CC141E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3398" y="5379679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rgbClr val="C00000"/>
                </a:solidFill>
              </a:rPr>
              <a:t>项目进度计划与分工安排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502279" y="982532"/>
            <a:ext cx="8372163" cy="574183"/>
          </a:xfrm>
        </p:spPr>
        <p:txBody>
          <a:bodyPr/>
          <a:lstStyle/>
          <a:p>
            <a:r>
              <a:rPr lang="zh-CN" altLang="en-US"/>
              <a:t>个人介绍</a:t>
            </a:r>
          </a:p>
        </p:txBody>
      </p:sp>
      <p:graphicFrame>
        <p:nvGraphicFramePr>
          <p:cNvPr id="4" name="表格 3"/>
          <p:cNvGraphicFramePr/>
          <p:nvPr/>
        </p:nvGraphicFramePr>
        <p:xfrm>
          <a:off x="359410" y="1653540"/>
          <a:ext cx="8425180" cy="498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2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4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8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62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查永春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胡国栋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赵申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1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b="1">
                          <a:solidFill>
                            <a:schemeClr val="bg1"/>
                          </a:solidFill>
                          <a:latin typeface="+mj-lt"/>
                          <a:ea typeface="+mj-lt"/>
                        </a:rPr>
                        <a:t>特长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Matlab建模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文案撰写，文献搜集，</a:t>
                      </a:r>
                      <a:r>
                        <a:rPr lang="en-US" altLang="zh-CN" sz="1600">
                          <a:solidFill>
                            <a:srgbClr val="C00000"/>
                          </a:solidFill>
                        </a:rPr>
                        <a:t>M</a:t>
                      </a: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atlab运用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solidFill>
                            <a:srgbClr val="C00000"/>
                          </a:solidFill>
                        </a:rPr>
                        <a:t>Processing,Labview </a:t>
                      </a: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运用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b="1">
                          <a:solidFill>
                            <a:schemeClr val="bg1"/>
                          </a:solidFill>
                          <a:latin typeface="+mj-lt"/>
                          <a:ea typeface="+mj-lt"/>
                        </a:rPr>
                        <a:t>研究经历（精选）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 dirty="0">
                          <a:solidFill>
                            <a:srgbClr val="C00000"/>
                          </a:solidFill>
                          <a:sym typeface="+mn-ea"/>
                        </a:rPr>
                        <a:t>（大创）视觉引导的图像边缘检测算法的研究</a:t>
                      </a:r>
                    </a:p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endParaRPr lang="zh-CN" altLang="en-US" sz="1600" dirty="0">
                        <a:solidFill>
                          <a:srgbClr val="C00000"/>
                        </a:solidFill>
                        <a:sym typeface="+mn-ea"/>
                      </a:endParaRPr>
                    </a:p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 dirty="0">
                          <a:solidFill>
                            <a:srgbClr val="C00000"/>
                          </a:solidFill>
                          <a:sym typeface="+mn-ea"/>
                        </a:rPr>
                        <a:t>（大创）仿水生有翅昆虫飞行器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（</a:t>
                      </a:r>
                      <a:r>
                        <a:rPr lang="en-US" altLang="zh-CN" sz="1600">
                          <a:solidFill>
                            <a:srgbClr val="C00000"/>
                          </a:solidFill>
                        </a:rPr>
                        <a:t>PRP</a:t>
                      </a: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）二甲醚-乙醇燃料电池的研究</a:t>
                      </a:r>
                    </a:p>
                    <a:p>
                      <a:pPr>
                        <a:buNone/>
                      </a:pPr>
                      <a:endParaRPr lang="zh-CN" altLang="en-US" sz="1600">
                        <a:solidFill>
                          <a:srgbClr val="C00000"/>
                        </a:solidFill>
                      </a:endParaRPr>
                    </a:p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（大创）瞬间能量衰减仪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（</a:t>
                      </a:r>
                      <a:r>
                        <a:rPr lang="en-US" altLang="zh-CN" sz="1600">
                          <a:solidFill>
                            <a:srgbClr val="C00000"/>
                          </a:solidFill>
                        </a:rPr>
                        <a:t>PRP</a:t>
                      </a: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）手持室内定位导航仪</a:t>
                      </a:r>
                    </a:p>
                    <a:p>
                      <a:pPr>
                        <a:buNone/>
                      </a:pPr>
                      <a:endParaRPr lang="zh-CN" altLang="en-US" sz="1600">
                        <a:solidFill>
                          <a:srgbClr val="C00000"/>
                        </a:solidFill>
                      </a:endParaRPr>
                    </a:p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（实验室）绳索控制机器人研究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92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b="1">
                          <a:solidFill>
                            <a:schemeClr val="bg1"/>
                          </a:solidFill>
                          <a:latin typeface="+mj-lt"/>
                          <a:ea typeface="+mj-lt"/>
                        </a:rPr>
                        <a:t>荣誉</a:t>
                      </a:r>
                      <a:r>
                        <a:rPr lang="en-US" altLang="zh-CN" b="1">
                          <a:solidFill>
                            <a:schemeClr val="bg1"/>
                          </a:solidFill>
                          <a:latin typeface="+mj-lt"/>
                          <a:ea typeface="+mj-lt"/>
                        </a:rPr>
                        <a:t>/</a:t>
                      </a:r>
                      <a:r>
                        <a:rPr lang="zh-CN" altLang="en-US" b="1">
                          <a:solidFill>
                            <a:schemeClr val="bg1"/>
                          </a:solidFill>
                          <a:latin typeface="+mj-lt"/>
                          <a:ea typeface="+mj-lt"/>
                        </a:rPr>
                        <a:t>出版（精选）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2017年美国大学生数学建模比赛H奖</a:t>
                      </a:r>
                    </a:p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endParaRPr lang="zh-CN" altLang="en-US" sz="1600">
                        <a:solidFill>
                          <a:srgbClr val="C00000"/>
                        </a:solidFill>
                      </a:endParaRPr>
                    </a:p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>
                          <a:solidFill>
                            <a:srgbClr val="C00000"/>
                          </a:solidFill>
                        </a:rPr>
                        <a:t>2017年全国大学生数学建模比赛上海赛区二等奖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160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 dirty="0">
                          <a:solidFill>
                            <a:srgbClr val="C00000"/>
                          </a:solidFill>
                        </a:rPr>
                        <a:t>交大机动设计与制造课程展览三等奖</a:t>
                      </a:r>
                    </a:p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endParaRPr lang="zh-CN" altLang="en-US" sz="1600" dirty="0">
                        <a:solidFill>
                          <a:srgbClr val="C00000"/>
                        </a:solidFill>
                      </a:endParaRPr>
                    </a:p>
                    <a:p>
                      <a:pPr marL="285750" indent="-285750">
                        <a:buFont typeface="Wingdings" panose="05000000000000000000" charset="0"/>
                        <a:buChar char=""/>
                      </a:pPr>
                      <a:r>
                        <a:rPr lang="zh-CN" altLang="en-US" sz="1600" dirty="0">
                          <a:solidFill>
                            <a:srgbClr val="C00000"/>
                          </a:solidFill>
                        </a:rPr>
                        <a:t>《</a:t>
                      </a:r>
                      <a:r>
                        <a:rPr lang="en-US" altLang="zh-CN" sz="1600" dirty="0">
                          <a:solidFill>
                            <a:srgbClr val="C00000"/>
                          </a:solidFill>
                        </a:rPr>
                        <a:t>Safe Tension Control of Cable-Driven Parallel Manipulator with Elastic Cables</a:t>
                      </a:r>
                      <a:r>
                        <a:rPr lang="zh-CN" altLang="en-US" sz="1600" dirty="0">
                          <a:solidFill>
                            <a:srgbClr val="C00000"/>
                          </a:solidFill>
                        </a:rPr>
                        <a:t>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项目设计问题描述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75665" y="2419985"/>
            <a:ext cx="739267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Clr>
                <a:srgbClr val="C8161E"/>
              </a:buClr>
              <a:buFont typeface="Wingdings" panose="05000000000000000000" charset="0"/>
              <a:buChar char=""/>
            </a:pPr>
            <a:r>
              <a:rPr lang="zh-CN" altLang="en-US" sz="2800" dirty="0">
                <a:solidFill>
                  <a:schemeClr val="accent1"/>
                </a:solidFill>
                <a:effectLst/>
              </a:rPr>
              <a:t>设计一个算法，基于Kinect2.0，实现对三维工件的姿态识别，比如m3、m4垫片等。</a:t>
            </a:r>
          </a:p>
          <a:p>
            <a:pPr indent="0">
              <a:buClr>
                <a:srgbClr val="C8161E"/>
              </a:buClr>
              <a:buFont typeface="Wingdings" panose="05000000000000000000" charset="0"/>
              <a:buChar char=""/>
            </a:pPr>
            <a:endParaRPr lang="zh-CN" altLang="en-US" sz="2800" dirty="0">
              <a:solidFill>
                <a:schemeClr val="accent1"/>
              </a:solidFill>
              <a:effectLst/>
            </a:endParaRPr>
          </a:p>
          <a:p>
            <a:pPr indent="0">
              <a:buClr>
                <a:srgbClr val="C8161E"/>
              </a:buClr>
              <a:buFont typeface="Wingdings" panose="05000000000000000000" charset="0"/>
              <a:buChar char=""/>
            </a:pPr>
            <a:r>
              <a:rPr lang="zh-CN" altLang="en-US" sz="2800" dirty="0">
                <a:solidFill>
                  <a:schemeClr val="accent1"/>
                </a:solidFill>
                <a:effectLst/>
              </a:rPr>
              <a:t>使用设计的算法编程控制机械手，引导机械手正确抓取零件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项目要点解读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52033" y="1704877"/>
            <a:ext cx="84598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Clr>
                <a:srgbClr val="C8161E"/>
              </a:buClr>
              <a:buFont typeface="Wingdings" panose="05000000000000000000" charset="0"/>
              <a:buChar char=""/>
            </a:pPr>
            <a:r>
              <a:rPr lang="zh-CN" altLang="en-US" sz="2800" dirty="0">
                <a:solidFill>
                  <a:schemeClr val="accent1"/>
                </a:solidFill>
                <a:effectLst/>
              </a:rPr>
              <a:t>设计一个算法，基于Kinect2.0，实现对三维工件的姿态识别，比如m3、m4垫片等。</a:t>
            </a:r>
            <a:endParaRPr lang="en-US" altLang="zh-CN" sz="2800" dirty="0">
              <a:solidFill>
                <a:schemeClr val="accent1"/>
              </a:solidFill>
              <a:effectLst/>
            </a:endParaRPr>
          </a:p>
          <a:p>
            <a:pPr indent="0">
              <a:buClr>
                <a:srgbClr val="C8161E"/>
              </a:buClr>
            </a:pPr>
            <a:r>
              <a:rPr lang="en-US" altLang="zh-CN" sz="2800" dirty="0">
                <a:solidFill>
                  <a:schemeClr val="accent1"/>
                </a:solidFill>
                <a:effectLst/>
              </a:rPr>
              <a:t>》</a:t>
            </a:r>
            <a:r>
              <a:rPr lang="zh-CN" altLang="en-US" sz="2800" dirty="0">
                <a:solidFill>
                  <a:schemeClr val="accent1"/>
                </a:solidFill>
                <a:effectLst/>
              </a:rPr>
              <a:t>正确提取工件信息</a:t>
            </a:r>
            <a:r>
              <a:rPr lang="zh-CN" altLang="en-US" sz="2800" dirty="0">
                <a:solidFill>
                  <a:schemeClr val="accent1"/>
                </a:solidFill>
              </a:rPr>
              <a:t>：</a:t>
            </a:r>
            <a:r>
              <a:rPr lang="zh-CN" altLang="en-US" sz="2800" dirty="0">
                <a:solidFill>
                  <a:schemeClr val="accent1"/>
                </a:solidFill>
                <a:effectLst/>
              </a:rPr>
              <a:t>背景分离、去除噪声</a:t>
            </a:r>
            <a:endParaRPr lang="en-US" altLang="zh-CN" sz="2800" dirty="0">
              <a:solidFill>
                <a:schemeClr val="accent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CF19B-D45A-4F60-88D6-41AEB7E355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42" y="3089872"/>
            <a:ext cx="7975234" cy="34228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1C7B5C-6729-4145-A49C-7BC8B2BE06A3}"/>
              </a:ext>
            </a:extLst>
          </p:cNvPr>
          <p:cNvSpPr txBox="1"/>
          <p:nvPr/>
        </p:nvSpPr>
        <p:spPr>
          <a:xfrm>
            <a:off x="649042" y="6455511"/>
            <a:ext cx="4876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图片来源：百度图片</a:t>
            </a:r>
          </a:p>
        </p:txBody>
      </p:sp>
    </p:spTree>
    <p:extLst>
      <p:ext uri="{BB962C8B-B14F-4D97-AF65-F5344CB8AC3E}">
        <p14:creationId xmlns:p14="http://schemas.microsoft.com/office/powerpoint/2010/main" val="209004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项目要点解读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52033" y="1704877"/>
            <a:ext cx="84598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Clr>
                <a:srgbClr val="C8161E"/>
              </a:buClr>
              <a:buFont typeface="Wingdings" panose="05000000000000000000" charset="0"/>
              <a:buChar char=""/>
            </a:pPr>
            <a:r>
              <a:rPr lang="zh-CN" altLang="en-US" sz="2800" dirty="0">
                <a:solidFill>
                  <a:schemeClr val="accent1"/>
                </a:solidFill>
                <a:effectLst/>
              </a:rPr>
              <a:t>设计一个算法，基于Kinect2.0，实现对三维工件的姿态识别，比如m3、m4垫片等。</a:t>
            </a:r>
            <a:endParaRPr lang="en-US" altLang="zh-CN" sz="2800" dirty="0">
              <a:solidFill>
                <a:schemeClr val="accent1"/>
              </a:solidFill>
              <a:effectLst/>
            </a:endParaRPr>
          </a:p>
          <a:p>
            <a:pPr indent="0">
              <a:buClr>
                <a:srgbClr val="C8161E"/>
              </a:buClr>
            </a:pPr>
            <a:r>
              <a:rPr lang="en-US" altLang="zh-CN" sz="2800" dirty="0">
                <a:solidFill>
                  <a:schemeClr val="accent1"/>
                </a:solidFill>
                <a:effectLst/>
              </a:rPr>
              <a:t>》</a:t>
            </a:r>
            <a:r>
              <a:rPr lang="zh-CN" altLang="en-US" sz="2800" dirty="0">
                <a:solidFill>
                  <a:schemeClr val="accent1"/>
                </a:solidFill>
                <a:effectLst/>
              </a:rPr>
              <a:t>正确提取工件信息</a:t>
            </a:r>
            <a:r>
              <a:rPr lang="zh-CN" altLang="en-US" sz="2800" dirty="0">
                <a:solidFill>
                  <a:schemeClr val="accent1"/>
                </a:solidFill>
              </a:rPr>
              <a:t>：阴影去除</a:t>
            </a:r>
            <a:endParaRPr lang="en-US" altLang="zh-CN" sz="2800" dirty="0">
              <a:solidFill>
                <a:schemeClr val="accent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8DFF16-DD75-4AC8-9CBE-A19E4CB26F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84" y="3089872"/>
            <a:ext cx="7823200" cy="32235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4ACD35-A645-4889-90CB-44BCEF37B676}"/>
              </a:ext>
            </a:extLst>
          </p:cNvPr>
          <p:cNvSpPr txBox="1"/>
          <p:nvPr/>
        </p:nvSpPr>
        <p:spPr>
          <a:xfrm>
            <a:off x="649042" y="6408615"/>
            <a:ext cx="804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图片来源：</a:t>
            </a:r>
            <a:r>
              <a:rPr lang="zh-CN" altLang="zh-CN" dirty="0"/>
              <a:t>韩翀蛟</a:t>
            </a:r>
            <a:r>
              <a:rPr lang="en-US" altLang="zh-CN" dirty="0"/>
              <a:t>.</a:t>
            </a:r>
            <a:r>
              <a:rPr lang="zh-CN" altLang="en-US" dirty="0"/>
              <a:t>硕士论文</a:t>
            </a:r>
            <a:r>
              <a:rPr lang="en-US" altLang="zh-CN" dirty="0"/>
              <a:t>《</a:t>
            </a:r>
            <a:r>
              <a:rPr lang="zh-CN" altLang="zh-CN" dirty="0"/>
              <a:t>基于几何形状特征的工件识别方法研究</a:t>
            </a:r>
            <a:r>
              <a:rPr lang="en-US" altLang="zh-CN" dirty="0"/>
              <a:t>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4085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F0D0A5-E2E5-4172-8DA8-F100EC3D821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》</a:t>
            </a:r>
            <a:r>
              <a:rPr lang="zh-CN" altLang="en-US" dirty="0">
                <a:solidFill>
                  <a:schemeClr val="accent1"/>
                </a:solidFill>
              </a:rPr>
              <a:t>正确确定工件姿态，包括：边缘、倾斜角等</a:t>
            </a:r>
          </a:p>
          <a:p>
            <a:endParaRPr lang="zh-CN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02B133-5375-4D12-A9D8-1D0D9DAE4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项目要点解读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39C62D-BFCA-47E4-B2CA-F33FC9BB22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41" y="2843023"/>
            <a:ext cx="4532398" cy="29388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8EC7CC-A761-4263-8AC5-0EB65E1E7B87}"/>
              </a:ext>
            </a:extLst>
          </p:cNvPr>
          <p:cNvSpPr txBox="1"/>
          <p:nvPr/>
        </p:nvSpPr>
        <p:spPr>
          <a:xfrm>
            <a:off x="649042" y="6408615"/>
            <a:ext cx="804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图片来源：</a:t>
            </a:r>
            <a:r>
              <a:rPr lang="zh-CN" altLang="zh-CN" dirty="0"/>
              <a:t>韩翀蛟</a:t>
            </a:r>
            <a:r>
              <a:rPr lang="en-US" altLang="zh-CN" dirty="0"/>
              <a:t>.</a:t>
            </a:r>
            <a:r>
              <a:rPr lang="zh-CN" altLang="en-US" dirty="0"/>
              <a:t>硕士论文</a:t>
            </a:r>
            <a:r>
              <a:rPr lang="en-US" altLang="zh-CN" dirty="0"/>
              <a:t>《</a:t>
            </a:r>
            <a:r>
              <a:rPr lang="zh-CN" altLang="zh-CN" dirty="0"/>
              <a:t>基于几何形状特征的工件识别方法研究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DA6525-273B-42CC-9128-BD529ECB70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333" y="3055109"/>
            <a:ext cx="4328854" cy="2514676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D5E7760B-C506-4D96-8704-BE7118E00804}"/>
              </a:ext>
            </a:extLst>
          </p:cNvPr>
          <p:cNvSpPr/>
          <p:nvPr/>
        </p:nvSpPr>
        <p:spPr>
          <a:xfrm>
            <a:off x="3829539" y="4287356"/>
            <a:ext cx="1602153" cy="19867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380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2F0D0A5-E2E5-4172-8DA8-F100EC3D821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》</a:t>
            </a:r>
            <a:r>
              <a:rPr lang="zh-CN" altLang="en-US" dirty="0">
                <a:solidFill>
                  <a:schemeClr val="accent1"/>
                </a:solidFill>
              </a:rPr>
              <a:t>复杂工件的三维重构：结构光</a:t>
            </a:r>
            <a:r>
              <a:rPr lang="en-US" altLang="zh-CN" dirty="0">
                <a:solidFill>
                  <a:schemeClr val="accent1"/>
                </a:solidFill>
              </a:rPr>
              <a:t>+</a:t>
            </a:r>
            <a:r>
              <a:rPr lang="zh-CN" altLang="en-US" dirty="0">
                <a:solidFill>
                  <a:schemeClr val="accent1"/>
                </a:solidFill>
              </a:rPr>
              <a:t>单相机结合</a:t>
            </a:r>
          </a:p>
          <a:p>
            <a:endParaRPr lang="zh-CN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02B133-5375-4D12-A9D8-1D0D9DAE4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项目要点解读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EC7CC-A761-4263-8AC5-0EB65E1E7B87}"/>
              </a:ext>
            </a:extLst>
          </p:cNvPr>
          <p:cNvSpPr txBox="1"/>
          <p:nvPr/>
        </p:nvSpPr>
        <p:spPr>
          <a:xfrm>
            <a:off x="649042" y="6408615"/>
            <a:ext cx="804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图片来源：</a:t>
            </a:r>
            <a:r>
              <a:rPr lang="zh-CN" altLang="zh-CN" dirty="0"/>
              <a:t>王天奇</a:t>
            </a:r>
            <a:r>
              <a:rPr lang="en-US" altLang="zh-CN" dirty="0"/>
              <a:t>,</a:t>
            </a:r>
            <a:r>
              <a:rPr lang="zh-CN" altLang="zh-CN" dirty="0"/>
              <a:t>陈明</a:t>
            </a:r>
            <a:r>
              <a:rPr lang="en-US" altLang="zh-CN" dirty="0"/>
              <a:t>.</a:t>
            </a:r>
            <a:r>
              <a:rPr lang="zh-CN" altLang="zh-CN" dirty="0"/>
              <a:t>基于单目视觉的目标识别与定位</a:t>
            </a:r>
            <a:r>
              <a:rPr lang="en-US" altLang="zh-CN" dirty="0"/>
              <a:t>[J].</a:t>
            </a:r>
            <a:r>
              <a:rPr lang="zh-CN" altLang="zh-CN" dirty="0"/>
              <a:t>机电一体</a:t>
            </a:r>
            <a:endParaRPr lang="zh-CN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B649C1-E4D7-49A0-93A0-B63906E03A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891" y="2192546"/>
            <a:ext cx="4180879" cy="404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93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VI统一色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C8161E"/>
      </a:accent1>
      <a:accent2>
        <a:srgbClr val="F08300"/>
      </a:accent2>
      <a:accent3>
        <a:srgbClr val="FDD000"/>
      </a:accent3>
      <a:accent4>
        <a:srgbClr val="338D27"/>
      </a:accent4>
      <a:accent5>
        <a:srgbClr val="0086D1"/>
      </a:accent5>
      <a:accent6>
        <a:srgbClr val="004098"/>
      </a:accent6>
      <a:hlink>
        <a:srgbClr val="B5B5B6"/>
      </a:hlink>
      <a:folHlink>
        <a:srgbClr val="BD9F68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</TotalTime>
  <Words>1431</Words>
  <Application>Microsoft Office PowerPoint</Application>
  <PresentationFormat>On-screen Show (4:3)</PresentationFormat>
  <Paragraphs>96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等线</vt:lpstr>
      <vt:lpstr>等线 Light</vt:lpstr>
      <vt:lpstr>宋体</vt:lpstr>
      <vt:lpstr>微软雅黑</vt:lpstr>
      <vt:lpstr>Arial</vt:lpstr>
      <vt:lpstr>Calibri</vt:lpstr>
      <vt:lpstr>Wingdings</vt:lpstr>
      <vt:lpstr>Office 主题</vt:lpstr>
      <vt:lpstr>基于Kinect2.0的三维工件识别技术开发 开题答辩</vt:lpstr>
      <vt:lpstr>赞助企业：苏州博众精工科技有限公司  </vt:lpstr>
      <vt:lpstr>目录 Contents</vt:lpstr>
      <vt:lpstr>个人介绍</vt:lpstr>
      <vt:lpstr>项目设计问题描述</vt:lpstr>
      <vt:lpstr>项目要点解读</vt:lpstr>
      <vt:lpstr>项目要点解读</vt:lpstr>
      <vt:lpstr>项目要点解读</vt:lpstr>
      <vt:lpstr>项目要点解读</vt:lpstr>
      <vt:lpstr>项目背景</vt:lpstr>
      <vt:lpstr>项目背景</vt:lpstr>
      <vt:lpstr>文献综述：国际研究进展</vt:lpstr>
      <vt:lpstr>文献综述：国内研究进展</vt:lpstr>
      <vt:lpstr>方案设计</vt:lpstr>
      <vt:lpstr>团队分工</vt:lpstr>
      <vt:lpstr>项目进度计划</vt:lpstr>
      <vt:lpstr>PowerPoint Presentation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yongchun zha</cp:lastModifiedBy>
  <cp:revision>93</cp:revision>
  <dcterms:created xsi:type="dcterms:W3CDTF">2016-01-21T16:32:00Z</dcterms:created>
  <dcterms:modified xsi:type="dcterms:W3CDTF">2017-12-28T03:49:09Z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2052-10.1.0.7023</vt:lpwstr>
  </property>
</Properties>
</file>

<file path=docProps/thumbnail.jpeg>
</file>